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3"/>
  </p:notesMasterIdLst>
  <p:sldIdLst>
    <p:sldId id="310" r:id="rId2"/>
    <p:sldId id="291" r:id="rId3"/>
    <p:sldId id="292" r:id="rId4"/>
    <p:sldId id="306" r:id="rId5"/>
    <p:sldId id="295" r:id="rId6"/>
    <p:sldId id="300" r:id="rId7"/>
    <p:sldId id="290" r:id="rId8"/>
    <p:sldId id="302" r:id="rId9"/>
    <p:sldId id="303" r:id="rId10"/>
    <p:sldId id="260" r:id="rId11"/>
    <p:sldId id="261" r:id="rId12"/>
    <p:sldId id="262" r:id="rId13"/>
    <p:sldId id="263" r:id="rId14"/>
    <p:sldId id="264" r:id="rId15"/>
    <p:sldId id="265" r:id="rId16"/>
    <p:sldId id="266" r:id="rId17"/>
    <p:sldId id="267" r:id="rId18"/>
    <p:sldId id="268" r:id="rId19"/>
    <p:sldId id="269" r:id="rId20"/>
    <p:sldId id="275" r:id="rId21"/>
    <p:sldId id="301" r:id="rId22"/>
    <p:sldId id="283" r:id="rId23"/>
    <p:sldId id="279" r:id="rId24"/>
    <p:sldId id="273" r:id="rId25"/>
    <p:sldId id="296" r:id="rId26"/>
    <p:sldId id="297" r:id="rId27"/>
    <p:sldId id="286" r:id="rId28"/>
    <p:sldId id="270" r:id="rId29"/>
    <p:sldId id="271" r:id="rId30"/>
    <p:sldId id="293" r:id="rId31"/>
    <p:sldId id="305" r:id="rId32"/>
  </p:sldIdLst>
  <p:sldSz cx="9144000" cy="6858000" type="screen4x3"/>
  <p:notesSz cx="7104063" cy="102346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CCFF"/>
    <a:srgbClr val="33CC33"/>
    <a:srgbClr val="FF0000"/>
    <a:srgbClr val="66FF66"/>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60"/>
  </p:normalViewPr>
  <p:slideViewPr>
    <p:cSldViewPr snapToGrid="0" snapToObjects="1">
      <p:cViewPr varScale="1">
        <p:scale>
          <a:sx n="69" d="100"/>
          <a:sy n="69" d="100"/>
        </p:scale>
        <p:origin x="1416" y="72"/>
      </p:cViewPr>
      <p:guideLst>
        <p:guide orient="horz" pos="2160"/>
        <p:guide pos="2880"/>
      </p:guideLst>
    </p:cSldViewPr>
  </p:slideViewPr>
  <p:notesTextViewPr>
    <p:cViewPr>
      <p:scale>
        <a:sx n="1" d="1"/>
        <a:sy n="1" d="1"/>
      </p:scale>
      <p:origin x="0" y="0"/>
    </p:cViewPr>
  </p:notesTextViewPr>
  <p:sorterViewPr>
    <p:cViewPr varScale="1">
      <p:scale>
        <a:sx n="1" d="1"/>
        <a:sy n="1" d="1"/>
      </p:scale>
      <p:origin x="0" y="-33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ru-RU"/>
          </a:p>
        </p:txBody>
      </p:sp>
      <p:sp>
        <p:nvSpPr>
          <p:cNvPr id="3" name="Дата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E1B6C91B-0652-4249-BE1B-0DB96B959206}" type="datetimeFigureOut">
              <a:rPr lang="ru-RU" smtClean="0"/>
              <a:t>10.08.2017</a:t>
            </a:fld>
            <a:endParaRPr lang="ru-RU"/>
          </a:p>
        </p:txBody>
      </p:sp>
      <p:sp>
        <p:nvSpPr>
          <p:cNvPr id="4" name="Образ слайда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9075" tIns="49538" rIns="99075" bIns="49538" rtlCol="0" anchor="ctr"/>
          <a:lstStyle/>
          <a:p>
            <a:endParaRPr lang="ru-RU"/>
          </a:p>
        </p:txBody>
      </p:sp>
      <p:sp>
        <p:nvSpPr>
          <p:cNvPr id="5" name="Заметки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ru-RU"/>
          </a:p>
        </p:txBody>
      </p:sp>
      <p:sp>
        <p:nvSpPr>
          <p:cNvPr id="7" name="Номер слайда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9596F09B-9348-41F0-8E0C-72C347230937}" type="slidenum">
              <a:rPr lang="ru-RU" smtClean="0"/>
              <a:t>‹#›</a:t>
            </a:fld>
            <a:endParaRPr lang="ru-RU"/>
          </a:p>
        </p:txBody>
      </p:sp>
    </p:spTree>
    <p:extLst>
      <p:ext uri="{BB962C8B-B14F-4D97-AF65-F5344CB8AC3E}">
        <p14:creationId xmlns:p14="http://schemas.microsoft.com/office/powerpoint/2010/main" val="4033299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25068DEE-7218-4A2C-A762-A4ECB808D9E0}" type="datetime1">
              <a:rPr lang="ru-RU" smtClean="0"/>
              <a:t>10.08.2017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108248-E10A-0243-A819-E5D025BA81F4}" type="slidenum">
              <a:rPr lang="ru-RU" smtClean="0"/>
              <a:t>‹#›</a:t>
            </a:fld>
            <a:endParaRPr lang="ru-RU"/>
          </a:p>
        </p:txBody>
      </p:sp>
    </p:spTree>
    <p:extLst>
      <p:ext uri="{BB962C8B-B14F-4D97-AF65-F5344CB8AC3E}">
        <p14:creationId xmlns:p14="http://schemas.microsoft.com/office/powerpoint/2010/main" val="897543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5BB34B1-1D3F-4F9E-A55C-8198B00B3B52}" type="datetime1">
              <a:rPr lang="ru-RU" smtClean="0"/>
              <a:t>10.08.2017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108248-E10A-0243-A819-E5D025BA81F4}" type="slidenum">
              <a:rPr lang="ru-RU" smtClean="0"/>
              <a:t>‹#›</a:t>
            </a:fld>
            <a:endParaRPr lang="ru-RU"/>
          </a:p>
        </p:txBody>
      </p:sp>
    </p:spTree>
    <p:extLst>
      <p:ext uri="{BB962C8B-B14F-4D97-AF65-F5344CB8AC3E}">
        <p14:creationId xmlns:p14="http://schemas.microsoft.com/office/powerpoint/2010/main" val="1612974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10C34DF-D51F-4247-8569-1C86F62D3465}" type="datetime1">
              <a:rPr lang="ru-RU" smtClean="0"/>
              <a:t>10.08.2017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108248-E10A-0243-A819-E5D025BA81F4}" type="slidenum">
              <a:rPr lang="ru-RU" smtClean="0"/>
              <a:t>‹#›</a:t>
            </a:fld>
            <a:endParaRPr lang="ru-RU"/>
          </a:p>
        </p:txBody>
      </p:sp>
    </p:spTree>
    <p:extLst>
      <p:ext uri="{BB962C8B-B14F-4D97-AF65-F5344CB8AC3E}">
        <p14:creationId xmlns:p14="http://schemas.microsoft.com/office/powerpoint/2010/main" val="1583874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E34D448-9E3F-4AB5-B869-4EC81FD977DE}" type="datetime1">
              <a:rPr lang="ru-RU" smtClean="0"/>
              <a:t>10.08.2017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108248-E10A-0243-A819-E5D025BA81F4}" type="slidenum">
              <a:rPr lang="ru-RU" smtClean="0"/>
              <a:t>‹#›</a:t>
            </a:fld>
            <a:endParaRPr lang="ru-RU"/>
          </a:p>
        </p:txBody>
      </p:sp>
    </p:spTree>
    <p:extLst>
      <p:ext uri="{BB962C8B-B14F-4D97-AF65-F5344CB8AC3E}">
        <p14:creationId xmlns:p14="http://schemas.microsoft.com/office/powerpoint/2010/main" val="1090400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576D94F-463B-4171-92E8-5DE50E54883E}" type="datetime1">
              <a:rPr lang="ru-RU" smtClean="0"/>
              <a:t>10.08.2017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5108248-E10A-0243-A819-E5D025BA81F4}" type="slidenum">
              <a:rPr lang="ru-RU" smtClean="0"/>
              <a:t>‹#›</a:t>
            </a:fld>
            <a:endParaRPr lang="ru-RU"/>
          </a:p>
        </p:txBody>
      </p:sp>
    </p:spTree>
    <p:extLst>
      <p:ext uri="{BB962C8B-B14F-4D97-AF65-F5344CB8AC3E}">
        <p14:creationId xmlns:p14="http://schemas.microsoft.com/office/powerpoint/2010/main" val="1887899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22E0DBC4-68FB-4AB1-91E7-B17B20D72339}" type="datetime1">
              <a:rPr lang="ru-RU" smtClean="0"/>
              <a:t>10.08.2017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108248-E10A-0243-A819-E5D025BA81F4}" type="slidenum">
              <a:rPr lang="ru-RU" smtClean="0"/>
              <a:t>‹#›</a:t>
            </a:fld>
            <a:endParaRPr lang="ru-RU"/>
          </a:p>
        </p:txBody>
      </p:sp>
    </p:spTree>
    <p:extLst>
      <p:ext uri="{BB962C8B-B14F-4D97-AF65-F5344CB8AC3E}">
        <p14:creationId xmlns:p14="http://schemas.microsoft.com/office/powerpoint/2010/main" val="85076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27275644-E037-4D46-A9C3-C6B2FEA39645}" type="datetime1">
              <a:rPr lang="ru-RU" smtClean="0"/>
              <a:t>10.08.2017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5108248-E10A-0243-A819-E5D025BA81F4}" type="slidenum">
              <a:rPr lang="ru-RU" smtClean="0"/>
              <a:t>‹#›</a:t>
            </a:fld>
            <a:endParaRPr lang="ru-RU"/>
          </a:p>
        </p:txBody>
      </p:sp>
    </p:spTree>
    <p:extLst>
      <p:ext uri="{BB962C8B-B14F-4D97-AF65-F5344CB8AC3E}">
        <p14:creationId xmlns:p14="http://schemas.microsoft.com/office/powerpoint/2010/main" val="916545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A578725-A228-4668-8B5E-585194F16446}" type="datetime1">
              <a:rPr lang="ru-RU" smtClean="0"/>
              <a:t>10.08.2017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5108248-E10A-0243-A819-E5D025BA81F4}" type="slidenum">
              <a:rPr lang="ru-RU" smtClean="0"/>
              <a:t>‹#›</a:t>
            </a:fld>
            <a:endParaRPr lang="ru-RU"/>
          </a:p>
        </p:txBody>
      </p:sp>
    </p:spTree>
    <p:extLst>
      <p:ext uri="{BB962C8B-B14F-4D97-AF65-F5344CB8AC3E}">
        <p14:creationId xmlns:p14="http://schemas.microsoft.com/office/powerpoint/2010/main" val="473480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3E0B17-BB50-48EF-BFED-B7F17FC7E821}" type="datetime1">
              <a:rPr lang="ru-RU" smtClean="0"/>
              <a:t>10.08.2017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5108248-E10A-0243-A819-E5D025BA81F4}" type="slidenum">
              <a:rPr lang="ru-RU" smtClean="0"/>
              <a:t>‹#›</a:t>
            </a:fld>
            <a:endParaRPr lang="ru-RU"/>
          </a:p>
        </p:txBody>
      </p:sp>
    </p:spTree>
    <p:extLst>
      <p:ext uri="{BB962C8B-B14F-4D97-AF65-F5344CB8AC3E}">
        <p14:creationId xmlns:p14="http://schemas.microsoft.com/office/powerpoint/2010/main" val="1362305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5E1C4F40-8A57-407E-95FF-321139851862}" type="datetime1">
              <a:rPr lang="ru-RU" smtClean="0"/>
              <a:t>10.08.2017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108248-E10A-0243-A819-E5D025BA81F4}" type="slidenum">
              <a:rPr lang="ru-RU" smtClean="0"/>
              <a:t>‹#›</a:t>
            </a:fld>
            <a:endParaRPr lang="ru-RU"/>
          </a:p>
        </p:txBody>
      </p:sp>
    </p:spTree>
    <p:extLst>
      <p:ext uri="{BB962C8B-B14F-4D97-AF65-F5344CB8AC3E}">
        <p14:creationId xmlns:p14="http://schemas.microsoft.com/office/powerpoint/2010/main" val="1940117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Чтобы добавить рисунок, перетащите его на заполнитель или щелкните значок</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6446535-8091-4696-8805-677F47AF5E69}" type="datetime1">
              <a:rPr lang="ru-RU" smtClean="0"/>
              <a:t>10.08.2017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5108248-E10A-0243-A819-E5D025BA81F4}" type="slidenum">
              <a:rPr lang="ru-RU" smtClean="0"/>
              <a:t>‹#›</a:t>
            </a:fld>
            <a:endParaRPr lang="ru-RU"/>
          </a:p>
        </p:txBody>
      </p:sp>
    </p:spTree>
    <p:extLst>
      <p:ext uri="{BB962C8B-B14F-4D97-AF65-F5344CB8AC3E}">
        <p14:creationId xmlns:p14="http://schemas.microsoft.com/office/powerpoint/2010/main" val="15879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
              <a:srgbClr val="FFC000"/>
            </a:gs>
            <a:gs pos="100000">
              <a:schemeClr val="accent1">
                <a:lumMod val="45000"/>
                <a:lumOff val="55000"/>
              </a:schemeClr>
            </a:gs>
            <a:gs pos="90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E35BF-169D-40D3-8D92-53AEC8819612}" type="datetime1">
              <a:rPr lang="ru-RU" smtClean="0"/>
              <a:t>10.08.2017</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08248-E10A-0243-A819-E5D025BA81F4}" type="slidenum">
              <a:rPr lang="ru-RU" smtClean="0"/>
              <a:t>‹#›</a:t>
            </a:fld>
            <a:endParaRPr lang="ru-RU"/>
          </a:p>
        </p:txBody>
      </p:sp>
    </p:spTree>
    <p:extLst>
      <p:ext uri="{BB962C8B-B14F-4D97-AF65-F5344CB8AC3E}">
        <p14:creationId xmlns:p14="http://schemas.microsoft.com/office/powerpoint/2010/main" val="1646282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hemeOverride" Target="../theme/themeOverr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hemeOverride" Target="../theme/themeOverr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8.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8.xml"/><Relationship Id="rId1" Type="http://schemas.openxmlformats.org/officeDocument/2006/relationships/themeOverride" Target="../theme/themeOverr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hemeOverride" Target="../theme/themeOverr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8.xml"/><Relationship Id="rId1" Type="http://schemas.openxmlformats.org/officeDocument/2006/relationships/themeOverride" Target="../theme/themeOverr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Layout" Target="../slideLayouts/slideLayout8.xml"/><Relationship Id="rId1" Type="http://schemas.openxmlformats.org/officeDocument/2006/relationships/themeOverride" Target="../theme/themeOverr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8.xml"/><Relationship Id="rId1" Type="http://schemas.openxmlformats.org/officeDocument/2006/relationships/themeOverride" Target="../theme/themeOverr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8.xml"/><Relationship Id="rId1" Type="http://schemas.openxmlformats.org/officeDocument/2006/relationships/themeOverride" Target="../theme/themeOverr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hemeOverride" Target="../theme/themeOverr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themeOverride" Target="../theme/themeOverride1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hemeOverride" Target="../theme/themeOverride18.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xml"/><Relationship Id="rId1" Type="http://schemas.openxmlformats.org/officeDocument/2006/relationships/themeOverride" Target="../theme/themeOverride19.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themeOverride" Target="../theme/themeOverr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8.xml"/><Relationship Id="rId1" Type="http://schemas.openxmlformats.org/officeDocument/2006/relationships/themeOverride" Target="../theme/themeOverr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themeOverride" Target="../theme/themeOverr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themeOverride" Target="../theme/themeOverr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8.xml"/><Relationship Id="rId1" Type="http://schemas.openxmlformats.org/officeDocument/2006/relationships/themeOverride" Target="../theme/themeOverr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hemeOverride" Target="../theme/themeOverr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8.xml"/><Relationship Id="rId1" Type="http://schemas.openxmlformats.org/officeDocument/2006/relationships/themeOverride" Target="../theme/themeOverride2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hemeOverride" Target="../theme/themeOverride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9.xml"/><Relationship Id="rId1" Type="http://schemas.openxmlformats.org/officeDocument/2006/relationships/themeOverride" Target="../theme/themeOverride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hemeOverride" Target="../theme/themeOverr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974816"/>
            <a:ext cx="9079345" cy="954107"/>
          </a:xfrm>
          <a:prstGeom prst="rect">
            <a:avLst/>
          </a:prstGeom>
          <a:noFill/>
        </p:spPr>
        <p:txBody>
          <a:bodyPr wrap="square" rtlCol="0">
            <a:spAutoFit/>
          </a:bodyPr>
          <a:lstStyle/>
          <a:p>
            <a:pPr algn="ctr"/>
            <a:r>
              <a:rPr lang="en-US" sz="3200" b="1" dirty="0"/>
              <a:t>Anatoly </a:t>
            </a:r>
            <a:r>
              <a:rPr lang="en-US" sz="3200" b="1" dirty="0" err="1"/>
              <a:t>Ivanovich</a:t>
            </a:r>
            <a:r>
              <a:rPr lang="en-US" sz="3200" b="1" dirty="0"/>
              <a:t> </a:t>
            </a:r>
            <a:r>
              <a:rPr lang="en-US" sz="3200" b="1" dirty="0" err="1"/>
              <a:t>Kitov</a:t>
            </a:r>
            <a:r>
              <a:rPr lang="en-US" sz="3200" dirty="0"/>
              <a:t> </a:t>
            </a:r>
            <a:endParaRPr lang="en-US" sz="3200" dirty="0" smtClean="0"/>
          </a:p>
          <a:p>
            <a:pPr algn="ctr"/>
            <a:r>
              <a:rPr lang="en-US" sz="1200" dirty="0" smtClean="0"/>
              <a:t>Head </a:t>
            </a:r>
            <a:r>
              <a:rPr lang="en-US" sz="1200" dirty="0"/>
              <a:t>of the department of computer technology and programming of Russian Plekhanov University of Economics, Honored Worker of Science and Technology of the USSR, academician of the Russian Academy of Natural </a:t>
            </a:r>
            <a:r>
              <a:rPr lang="en-US" sz="1200" dirty="0" smtClean="0"/>
              <a:t> Sciences</a:t>
            </a:r>
            <a:r>
              <a:rPr lang="en-US" sz="1200" dirty="0"/>
              <a:t>, doctor of Technical Sciences, </a:t>
            </a:r>
            <a:r>
              <a:rPr lang="en-US" sz="1200" dirty="0" smtClean="0"/>
              <a:t>professor</a:t>
            </a:r>
            <a:endParaRPr lang="ru-RU" sz="1200" dirty="0"/>
          </a:p>
        </p:txBody>
      </p:sp>
      <p:sp>
        <p:nvSpPr>
          <p:cNvPr id="6" name="TextBox 5"/>
          <p:cNvSpPr txBox="1"/>
          <p:nvPr/>
        </p:nvSpPr>
        <p:spPr>
          <a:xfrm>
            <a:off x="1475630" y="4483505"/>
            <a:ext cx="3064042" cy="830997"/>
          </a:xfrm>
          <a:prstGeom prst="rect">
            <a:avLst/>
          </a:prstGeom>
          <a:noFill/>
        </p:spPr>
        <p:txBody>
          <a:bodyPr wrap="square" rtlCol="0">
            <a:spAutoFit/>
          </a:bodyPr>
          <a:lstStyle/>
          <a:p>
            <a:pPr algn="ctr"/>
            <a:r>
              <a:rPr lang="ru-RU" sz="1600" b="1" dirty="0">
                <a:solidFill>
                  <a:schemeClr val="bg1"/>
                </a:solidFill>
                <a:latin typeface="Arial" panose="020B0604020202020204" pitchFamily="34" charset="0"/>
                <a:cs typeface="Arial" panose="020B0604020202020204" pitchFamily="34" charset="0"/>
              </a:rPr>
              <a:t>Единая государственная сеть вычислительных центров</a:t>
            </a:r>
          </a:p>
        </p:txBody>
      </p:sp>
      <p:pic>
        <p:nvPicPr>
          <p:cNvPr id="8" name="Рисунок 7"/>
          <p:cNvPicPr>
            <a:picLocks noChangeAspect="1"/>
          </p:cNvPicPr>
          <p:nvPr/>
        </p:nvPicPr>
        <p:blipFill>
          <a:blip r:embed="rId2"/>
          <a:stretch>
            <a:fillRect/>
          </a:stretch>
        </p:blipFill>
        <p:spPr>
          <a:xfrm>
            <a:off x="-1" y="0"/>
            <a:ext cx="9169465" cy="5902036"/>
          </a:xfrm>
          <a:prstGeom prst="rect">
            <a:avLst/>
          </a:prstGeom>
        </p:spPr>
      </p:pic>
      <p:pic>
        <p:nvPicPr>
          <p:cNvPr id="2" name="Рисунок 1"/>
          <p:cNvPicPr>
            <a:picLocks noChangeAspect="1"/>
          </p:cNvPicPr>
          <p:nvPr/>
        </p:nvPicPr>
        <p:blipFill>
          <a:blip r:embed="rId3"/>
          <a:stretch>
            <a:fillRect/>
          </a:stretch>
        </p:blipFill>
        <p:spPr>
          <a:xfrm>
            <a:off x="579582" y="286497"/>
            <a:ext cx="1428750" cy="1495425"/>
          </a:xfrm>
          <a:prstGeom prst="rect">
            <a:avLst/>
          </a:prstGeom>
        </p:spPr>
      </p:pic>
      <p:sp>
        <p:nvSpPr>
          <p:cNvPr id="9" name="TextBox 8"/>
          <p:cNvSpPr txBox="1"/>
          <p:nvPr/>
        </p:nvSpPr>
        <p:spPr>
          <a:xfrm>
            <a:off x="2105891" y="286497"/>
            <a:ext cx="5181599" cy="523220"/>
          </a:xfrm>
          <a:prstGeom prst="rect">
            <a:avLst/>
          </a:prstGeom>
          <a:noFill/>
        </p:spPr>
        <p:txBody>
          <a:bodyPr wrap="square" rtlCol="0">
            <a:spAutoFit/>
          </a:bodyPr>
          <a:lstStyle/>
          <a:p>
            <a:pPr algn="ctr"/>
            <a:r>
              <a:rPr lang="en-US" sz="2800" b="1" dirty="0"/>
              <a:t>The main scientific publications</a:t>
            </a:r>
            <a:endParaRPr lang="ru-RU" sz="2800" b="1" dirty="0">
              <a:latin typeface="Arial" panose="020B0604020202020204" pitchFamily="34" charset="0"/>
              <a:cs typeface="Arial" panose="020B0604020202020204" pitchFamily="34" charset="0"/>
            </a:endParaRPr>
          </a:p>
        </p:txBody>
      </p:sp>
      <p:sp>
        <p:nvSpPr>
          <p:cNvPr id="10" name="TextBox 9"/>
          <p:cNvSpPr txBox="1"/>
          <p:nvPr/>
        </p:nvSpPr>
        <p:spPr>
          <a:xfrm>
            <a:off x="1475630" y="4574008"/>
            <a:ext cx="3064042" cy="646331"/>
          </a:xfrm>
          <a:prstGeom prst="rect">
            <a:avLst/>
          </a:prstGeom>
          <a:noFill/>
        </p:spPr>
        <p:txBody>
          <a:bodyPr wrap="square" rtlCol="0">
            <a:spAutoFit/>
          </a:bodyPr>
          <a:lstStyle/>
          <a:p>
            <a:pPr algn="ctr"/>
            <a:r>
              <a:rPr lang="en-US" dirty="0">
                <a:solidFill>
                  <a:schemeClr val="bg1"/>
                </a:solidFill>
              </a:rPr>
              <a:t>The Unified State Network of Computing Centers</a:t>
            </a:r>
            <a:endParaRPr lang="ru-RU" dirty="0">
              <a:solidFill>
                <a:schemeClr val="bg1"/>
              </a:solidFill>
            </a:endParaRPr>
          </a:p>
        </p:txBody>
      </p:sp>
    </p:spTree>
    <p:extLst>
      <p:ext uri="{BB962C8B-B14F-4D97-AF65-F5344CB8AC3E}">
        <p14:creationId xmlns:p14="http://schemas.microsoft.com/office/powerpoint/2010/main" val="394174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983" y="96982"/>
            <a:ext cx="8936182" cy="965465"/>
          </a:xfrm>
        </p:spPr>
        <p:txBody>
          <a:bodyPr>
            <a:noAutofit/>
          </a:bodyPr>
          <a:lstStyle/>
          <a:p>
            <a:pPr algn="ctr"/>
            <a:r>
              <a:rPr lang="en-US" sz="2800" b="1" dirty="0" err="1"/>
              <a:t>A.Kitov</a:t>
            </a:r>
            <a:r>
              <a:rPr lang="en-US" sz="2800" b="1" dirty="0"/>
              <a:t> and </a:t>
            </a:r>
            <a:r>
              <a:rPr lang="en-US" sz="2800" b="1" dirty="0" err="1"/>
              <a:t>N.Krinitsky</a:t>
            </a:r>
            <a:r>
              <a:rPr lang="en-US" sz="2800" b="1" dirty="0"/>
              <a:t> "Electronic computers" </a:t>
            </a:r>
            <a:r>
              <a:rPr lang="en-US" sz="2800" b="1" dirty="0" smtClean="0"/>
              <a:t/>
            </a:r>
            <a:br>
              <a:rPr lang="en-US" sz="2800" b="1" dirty="0" smtClean="0"/>
            </a:br>
            <a:r>
              <a:rPr lang="en-US" sz="1800" b="1" dirty="0" smtClean="0"/>
              <a:t>Moscow</a:t>
            </a:r>
            <a:r>
              <a:rPr lang="en-US" sz="1800" b="1" dirty="0"/>
              <a:t>, Publishing house </a:t>
            </a:r>
            <a:r>
              <a:rPr lang="en-US" sz="1800" b="1" dirty="0" smtClean="0"/>
              <a:t>“</a:t>
            </a:r>
            <a:r>
              <a:rPr lang="en-US" sz="1800" b="1" dirty="0" err="1" smtClean="0"/>
              <a:t>Nauka</a:t>
            </a:r>
            <a:r>
              <a:rPr lang="en-US" sz="1800" b="1" dirty="0" smtClean="0"/>
              <a:t>” of </a:t>
            </a:r>
            <a:r>
              <a:rPr lang="en-US" sz="1800" b="1" dirty="0"/>
              <a:t>the USSR Academy of Sciences, 1958, </a:t>
            </a:r>
            <a:r>
              <a:rPr lang="en-US" sz="1800" b="1" dirty="0" smtClean="0"/>
              <a:t/>
            </a:r>
            <a:br>
              <a:rPr lang="en-US" sz="1800" b="1" dirty="0" smtClean="0"/>
            </a:br>
            <a:r>
              <a:rPr lang="en-US" sz="1800" b="1" dirty="0" smtClean="0"/>
              <a:t>(</a:t>
            </a:r>
            <a:r>
              <a:rPr lang="en-US" sz="1800" b="1" dirty="0"/>
              <a:t>second edition 1965), 132 p.</a:t>
            </a:r>
            <a:endParaRPr lang="ru-RU" sz="1800" dirty="0"/>
          </a:p>
        </p:txBody>
      </p:sp>
      <p:sp>
        <p:nvSpPr>
          <p:cNvPr id="4" name="Текст 3"/>
          <p:cNvSpPr>
            <a:spLocks noGrp="1"/>
          </p:cNvSpPr>
          <p:nvPr>
            <p:ph type="body" sz="half" idx="2"/>
          </p:nvPr>
        </p:nvSpPr>
        <p:spPr>
          <a:xfrm>
            <a:off x="762001" y="1638733"/>
            <a:ext cx="4079966" cy="4900180"/>
          </a:xfrm>
        </p:spPr>
        <p:txBody>
          <a:bodyPr>
            <a:noAutofit/>
          </a:bodyPr>
          <a:lstStyle/>
          <a:p>
            <a:r>
              <a:rPr lang="en-US" dirty="0"/>
              <a:t>This book was translated into English by the international publishing house "</a:t>
            </a:r>
            <a:r>
              <a:rPr lang="en-US" dirty="0" err="1"/>
              <a:t>Pergamon</a:t>
            </a:r>
            <a:r>
              <a:rPr lang="en-US" dirty="0"/>
              <a:t> Press" and published in the USA, Great Britain, Czechoslovakia, France and other countries.</a:t>
            </a:r>
          </a:p>
          <a:p>
            <a:r>
              <a:rPr lang="en-US" dirty="0"/>
              <a:t>This book was published under the editorship and with a foreword by academician </a:t>
            </a:r>
            <a:r>
              <a:rPr lang="en-US" dirty="0" err="1"/>
              <a:t>A.Dorodnicyn</a:t>
            </a:r>
            <a:r>
              <a:rPr lang="en-US" dirty="0"/>
              <a:t>.</a:t>
            </a:r>
          </a:p>
          <a:p>
            <a:r>
              <a:rPr lang="en-US" dirty="0"/>
              <a:t>In 1965, the publishing house of the Academy of Sciences of the USSR issued the second, substantially revised and enlarged edition of this book.</a:t>
            </a:r>
          </a:p>
          <a:p>
            <a:r>
              <a:rPr lang="en-US" dirty="0"/>
              <a:t>The total circulation of the two editions </a:t>
            </a:r>
            <a:r>
              <a:rPr lang="en-US" dirty="0" smtClean="0"/>
              <a:t>of this book was </a:t>
            </a:r>
            <a:r>
              <a:rPr lang="en-US" dirty="0"/>
              <a:t>61,000 copies.</a:t>
            </a:r>
            <a:endParaRPr lang="ru-RU" dirty="0"/>
          </a:p>
        </p:txBody>
      </p:sp>
      <p:pic>
        <p:nvPicPr>
          <p:cNvPr id="6" name="Рисунок 3"/>
          <p:cNvPicPr/>
          <p:nvPr/>
        </p:nvPicPr>
        <p:blipFill>
          <a:blip r:embed="rId3">
            <a:extLst>
              <a:ext uri="{28A0092B-C50C-407E-A947-70E740481C1C}">
                <a14:useLocalDpi xmlns:a14="http://schemas.microsoft.com/office/drawing/2010/main" val="0"/>
              </a:ext>
            </a:extLst>
          </a:blip>
          <a:srcRect/>
          <a:stretch>
            <a:fillRect/>
          </a:stretch>
        </p:blipFill>
        <p:spPr bwMode="auto">
          <a:xfrm>
            <a:off x="5417126" y="1638734"/>
            <a:ext cx="3116321" cy="4900179"/>
          </a:xfrm>
          <a:prstGeom prst="rect">
            <a:avLst/>
          </a:prstGeom>
          <a:noFill/>
        </p:spPr>
      </p:pic>
      <p:sp>
        <p:nvSpPr>
          <p:cNvPr id="3" name="Номер слайда 2"/>
          <p:cNvSpPr>
            <a:spLocks noGrp="1"/>
          </p:cNvSpPr>
          <p:nvPr>
            <p:ph type="sldNum" sz="quarter" idx="12"/>
          </p:nvPr>
        </p:nvSpPr>
        <p:spPr/>
        <p:txBody>
          <a:bodyPr/>
          <a:lstStyle/>
          <a:p>
            <a:fld id="{95108248-E10A-0243-A819-E5D025BA81F4}" type="slidenum">
              <a:rPr lang="ru-RU" smtClean="0"/>
              <a:t>10</a:t>
            </a:fld>
            <a:endParaRPr lang="ru-RU"/>
          </a:p>
        </p:txBody>
      </p:sp>
    </p:spTree>
    <p:extLst>
      <p:ext uri="{BB962C8B-B14F-4D97-AF65-F5344CB8AC3E}">
        <p14:creationId xmlns:p14="http://schemas.microsoft.com/office/powerpoint/2010/main" val="107789778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3771" y="152400"/>
            <a:ext cx="8341624" cy="767938"/>
          </a:xfrm>
        </p:spPr>
        <p:txBody>
          <a:bodyPr>
            <a:noAutofit/>
          </a:bodyPr>
          <a:lstStyle/>
          <a:p>
            <a:pPr algn="ctr"/>
            <a:r>
              <a:rPr lang="en-US" sz="2400" b="1" dirty="0" err="1"/>
              <a:t>A.Kitov</a:t>
            </a:r>
            <a:r>
              <a:rPr lang="en-US" sz="2400" b="1" dirty="0"/>
              <a:t>, </a:t>
            </a:r>
            <a:r>
              <a:rPr lang="en-US" sz="2400" b="1" dirty="0" err="1"/>
              <a:t>N.Krinitsky</a:t>
            </a:r>
            <a:r>
              <a:rPr lang="en-US" sz="2400" b="1" dirty="0"/>
              <a:t> "Electronic digital machines and </a:t>
            </a:r>
            <a:r>
              <a:rPr lang="en-US" sz="2400" b="1" dirty="0" smtClean="0"/>
              <a:t>programming“. </a:t>
            </a:r>
            <a:r>
              <a:rPr lang="en-US" sz="1800" b="1" dirty="0"/>
              <a:t>Moscow, Publishing house "</a:t>
            </a:r>
            <a:r>
              <a:rPr lang="en-US" sz="1800" b="1" dirty="0" err="1"/>
              <a:t>Nauka</a:t>
            </a:r>
            <a:r>
              <a:rPr lang="en-US" sz="1800" b="1" dirty="0"/>
              <a:t>" (FIZMATGIZ), 1959, 572 p</a:t>
            </a:r>
            <a:r>
              <a:rPr lang="en-US" sz="2400" b="1" dirty="0"/>
              <a:t>.</a:t>
            </a:r>
            <a:endParaRPr lang="ru-RU" sz="2400" dirty="0"/>
          </a:p>
        </p:txBody>
      </p:sp>
      <p:sp>
        <p:nvSpPr>
          <p:cNvPr id="4" name="Текст 3"/>
          <p:cNvSpPr>
            <a:spLocks noGrp="1"/>
          </p:cNvSpPr>
          <p:nvPr>
            <p:ph type="body" sz="half" idx="2"/>
          </p:nvPr>
        </p:nvSpPr>
        <p:spPr>
          <a:xfrm>
            <a:off x="635726" y="1371600"/>
            <a:ext cx="3918857" cy="5139605"/>
          </a:xfrm>
        </p:spPr>
        <p:txBody>
          <a:bodyPr>
            <a:noAutofit/>
          </a:bodyPr>
          <a:lstStyle/>
          <a:p>
            <a:r>
              <a:rPr lang="en-US" dirty="0"/>
              <a:t>This book is the first in the USSR official textbook on computers and programming, officially approved by the Ministry of Education of the USSR for study in universities.</a:t>
            </a:r>
            <a:endParaRPr lang="ru-RU" dirty="0"/>
          </a:p>
          <a:p>
            <a:r>
              <a:rPr lang="en-US" dirty="0"/>
              <a:t>About this book the President of the Academy of Sciences of the USSR </a:t>
            </a:r>
            <a:r>
              <a:rPr lang="en-US" dirty="0" err="1"/>
              <a:t>G.Marchuk</a:t>
            </a:r>
            <a:r>
              <a:rPr lang="en-US" dirty="0"/>
              <a:t> wrote: "In 1959 another </a:t>
            </a:r>
            <a:r>
              <a:rPr lang="en-US" dirty="0" err="1"/>
              <a:t>Kitov's</a:t>
            </a:r>
            <a:r>
              <a:rPr lang="en-US" dirty="0"/>
              <a:t> fundamental work </a:t>
            </a:r>
            <a:r>
              <a:rPr lang="en-US" dirty="0" smtClean="0"/>
              <a:t>appeared</a:t>
            </a:r>
            <a:r>
              <a:rPr lang="en-US" dirty="0"/>
              <a:t>, written together with N. </a:t>
            </a:r>
            <a:r>
              <a:rPr lang="en-US" dirty="0" err="1"/>
              <a:t>Krynitsky</a:t>
            </a:r>
            <a:r>
              <a:rPr lang="en-US" dirty="0"/>
              <a:t> - "Electronic digital machines and programming". It was actually an encyclopedia of computer science. Many generations of students of universities of the country with the help of this remarkable book </a:t>
            </a:r>
            <a:r>
              <a:rPr lang="en-US" dirty="0" smtClean="0"/>
              <a:t>received fundamental </a:t>
            </a:r>
            <a:r>
              <a:rPr lang="en-US" dirty="0"/>
              <a:t>education and have become first-class scientists in many fields of knowledge".</a:t>
            </a:r>
            <a:endParaRPr lang="ru-RU" dirty="0"/>
          </a:p>
          <a:p>
            <a:r>
              <a:rPr lang="en-US" dirty="0"/>
              <a:t>This textbook-encyclopedia was published in Romania, Hungary, the German Democratic Republic and a number of other countries.</a:t>
            </a:r>
            <a:endParaRPr lang="ru-RU" dirty="0"/>
          </a:p>
        </p:txBody>
      </p:sp>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4946073" y="1431337"/>
            <a:ext cx="3422864" cy="5079868"/>
          </a:xfrm>
          <a:prstGeom prst="rect">
            <a:avLst/>
          </a:prstGeom>
          <a:noFill/>
        </p:spPr>
      </p:pic>
      <p:sp>
        <p:nvSpPr>
          <p:cNvPr id="3" name="Номер слайда 2"/>
          <p:cNvSpPr>
            <a:spLocks noGrp="1"/>
          </p:cNvSpPr>
          <p:nvPr>
            <p:ph type="sldNum" sz="quarter" idx="12"/>
          </p:nvPr>
        </p:nvSpPr>
        <p:spPr/>
        <p:txBody>
          <a:bodyPr/>
          <a:lstStyle/>
          <a:p>
            <a:fld id="{95108248-E10A-0243-A819-E5D025BA81F4}" type="slidenum">
              <a:rPr lang="ru-RU" smtClean="0"/>
              <a:t>11</a:t>
            </a:fld>
            <a:endParaRPr lang="ru-RU"/>
          </a:p>
        </p:txBody>
      </p:sp>
    </p:spTree>
    <p:extLst>
      <p:ext uri="{BB962C8B-B14F-4D97-AF65-F5344CB8AC3E}">
        <p14:creationId xmlns:p14="http://schemas.microsoft.com/office/powerpoint/2010/main" val="107206621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261257"/>
            <a:ext cx="8693056" cy="694708"/>
          </a:xfrm>
        </p:spPr>
        <p:txBody>
          <a:bodyPr>
            <a:noAutofit/>
          </a:bodyPr>
          <a:lstStyle/>
          <a:p>
            <a:pPr algn="ctr"/>
            <a:r>
              <a:rPr lang="en-US" sz="2400" b="1" dirty="0" err="1"/>
              <a:t>A.Kitov</a:t>
            </a:r>
            <a:r>
              <a:rPr lang="en-US" sz="2400" b="1" dirty="0"/>
              <a:t>, </a:t>
            </a:r>
            <a:r>
              <a:rPr lang="en-US" sz="2400" b="1" dirty="0" err="1"/>
              <a:t>N.Krinitsky</a:t>
            </a:r>
            <a:r>
              <a:rPr lang="en-US" sz="2400" b="1" dirty="0"/>
              <a:t> "Electronic digital machines and </a:t>
            </a:r>
            <a:r>
              <a:rPr lang="en-US" sz="2400" b="1" dirty="0" smtClean="0"/>
              <a:t>programming. </a:t>
            </a:r>
            <a:r>
              <a:rPr lang="en-US" sz="1800" b="1" dirty="0"/>
              <a:t>Moscow, Publishing house "</a:t>
            </a:r>
            <a:r>
              <a:rPr lang="en-US" sz="1800" b="1" dirty="0" err="1"/>
              <a:t>Nauka</a:t>
            </a:r>
            <a:r>
              <a:rPr lang="en-US" sz="1800" b="1" dirty="0"/>
              <a:t>" (FIZMATGIZ). Second edition. 1961, 572 p.</a:t>
            </a:r>
            <a:endParaRPr lang="ru-RU" sz="1800" dirty="0"/>
          </a:p>
        </p:txBody>
      </p:sp>
      <p:sp>
        <p:nvSpPr>
          <p:cNvPr id="4" name="Текст 3"/>
          <p:cNvSpPr>
            <a:spLocks noGrp="1"/>
          </p:cNvSpPr>
          <p:nvPr>
            <p:ph type="body" sz="half" idx="2"/>
          </p:nvPr>
        </p:nvSpPr>
        <p:spPr>
          <a:xfrm>
            <a:off x="714102" y="1239389"/>
            <a:ext cx="3744687" cy="5250873"/>
          </a:xfrm>
        </p:spPr>
        <p:txBody>
          <a:bodyPr>
            <a:noAutofit/>
          </a:bodyPr>
          <a:lstStyle/>
          <a:p>
            <a:r>
              <a:rPr lang="en-US" dirty="0"/>
              <a:t>The second stereotypical edition of the textbook-encyclopedia of </a:t>
            </a:r>
            <a:r>
              <a:rPr lang="en-US" dirty="0" err="1"/>
              <a:t>A.Kitov</a:t>
            </a:r>
            <a:r>
              <a:rPr lang="en-US" dirty="0"/>
              <a:t> and </a:t>
            </a:r>
            <a:r>
              <a:rPr lang="en-US" dirty="0" err="1"/>
              <a:t>N.Krinitckiy</a:t>
            </a:r>
            <a:r>
              <a:rPr lang="en-US" dirty="0"/>
              <a:t> "Electronic digital machines and programming".</a:t>
            </a:r>
            <a:endParaRPr lang="ru-RU" dirty="0"/>
          </a:p>
          <a:p>
            <a:r>
              <a:rPr lang="en-US" dirty="0"/>
              <a:t>About this book in his </a:t>
            </a:r>
            <a:r>
              <a:rPr lang="en-US" dirty="0" smtClean="0"/>
              <a:t>memoirs veteran </a:t>
            </a:r>
            <a:r>
              <a:rPr lang="en-US" dirty="0"/>
              <a:t>of the chair of computer technology MEI university (the first chair of computers science in the USSR), doctor of Technical Sciences, Professor A.K. </a:t>
            </a:r>
            <a:r>
              <a:rPr lang="en-US" dirty="0" err="1"/>
              <a:t>Polyakov</a:t>
            </a:r>
            <a:r>
              <a:rPr lang="en-US" dirty="0"/>
              <a:t> wrote as follows: "In my opinion, the textbook of </a:t>
            </a:r>
            <a:r>
              <a:rPr lang="en-US" dirty="0" err="1"/>
              <a:t>A.Kitov</a:t>
            </a:r>
            <a:r>
              <a:rPr lang="en-US" dirty="0"/>
              <a:t> and </a:t>
            </a:r>
            <a:r>
              <a:rPr lang="en-US" dirty="0" err="1"/>
              <a:t>N.Krynitsky</a:t>
            </a:r>
            <a:r>
              <a:rPr lang="en-US" dirty="0"/>
              <a:t> "Electronic digital machines and programming" at that time was the best in the </a:t>
            </a:r>
            <a:r>
              <a:rPr lang="en-US" dirty="0" smtClean="0"/>
              <a:t>world“.</a:t>
            </a:r>
            <a:endParaRPr lang="ru-RU" dirty="0"/>
          </a:p>
          <a:p>
            <a:r>
              <a:rPr lang="en-US" dirty="0"/>
              <a:t>The total circulation of foreign and two Soviet editions amounted to over </a:t>
            </a:r>
            <a:r>
              <a:rPr lang="en-US" dirty="0" smtClean="0"/>
              <a:t>130 000 </a:t>
            </a:r>
            <a:r>
              <a:rPr lang="en-US" dirty="0"/>
              <a:t>copies.</a:t>
            </a:r>
            <a:endParaRPr lang="ru-RU" dirty="0"/>
          </a:p>
        </p:txBody>
      </p:sp>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4876799" y="1177044"/>
            <a:ext cx="3556002" cy="5149866"/>
          </a:xfrm>
          <a:prstGeom prst="rect">
            <a:avLst/>
          </a:prstGeom>
          <a:noFill/>
        </p:spPr>
      </p:pic>
      <p:sp>
        <p:nvSpPr>
          <p:cNvPr id="3" name="Номер слайда 2"/>
          <p:cNvSpPr>
            <a:spLocks noGrp="1"/>
          </p:cNvSpPr>
          <p:nvPr>
            <p:ph type="sldNum" sz="quarter" idx="12"/>
          </p:nvPr>
        </p:nvSpPr>
        <p:spPr/>
        <p:txBody>
          <a:bodyPr/>
          <a:lstStyle/>
          <a:p>
            <a:fld id="{95108248-E10A-0243-A819-E5D025BA81F4}" type="slidenum">
              <a:rPr lang="ru-RU" smtClean="0"/>
              <a:t>12</a:t>
            </a:fld>
            <a:endParaRPr lang="ru-RU"/>
          </a:p>
        </p:txBody>
      </p:sp>
    </p:spTree>
    <p:extLst>
      <p:ext uri="{BB962C8B-B14F-4D97-AF65-F5344CB8AC3E}">
        <p14:creationId xmlns:p14="http://schemas.microsoft.com/office/powerpoint/2010/main" val="1043302236"/>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0" y="166256"/>
            <a:ext cx="8043105" cy="973096"/>
          </a:xfrm>
        </p:spPr>
        <p:txBody>
          <a:bodyPr>
            <a:normAutofit fontScale="90000"/>
          </a:bodyPr>
          <a:lstStyle/>
          <a:p>
            <a:pPr algn="ctr"/>
            <a:r>
              <a:rPr lang="en-US" sz="2700" b="1" dirty="0"/>
              <a:t>A book-collection of scientific articles edited by A.I. </a:t>
            </a:r>
            <a:r>
              <a:rPr lang="en-US" sz="2700" b="1" dirty="0" err="1"/>
              <a:t>Kitov</a:t>
            </a:r>
            <a:r>
              <a:rPr lang="en-US" sz="2700" b="1" dirty="0"/>
              <a:t> "Digital computers and programming" (Issue No. 1). </a:t>
            </a:r>
            <a:r>
              <a:rPr lang="en-US" sz="2400" b="1" dirty="0" smtClean="0"/>
              <a:t/>
            </a:r>
            <a:br>
              <a:rPr lang="en-US" sz="2400" b="1" dirty="0" smtClean="0"/>
            </a:br>
            <a:r>
              <a:rPr lang="en-US" sz="2000" b="1" dirty="0" smtClean="0"/>
              <a:t>Moscow</a:t>
            </a:r>
            <a:r>
              <a:rPr lang="en-US" sz="2000" b="1" dirty="0"/>
              <a:t>.  Publishing House "</a:t>
            </a:r>
            <a:r>
              <a:rPr lang="en-US" sz="2000" b="1" dirty="0" err="1"/>
              <a:t>Sovetskoye</a:t>
            </a:r>
            <a:r>
              <a:rPr lang="en-US" sz="2000" b="1" dirty="0"/>
              <a:t> Radio", 1966, 182 </a:t>
            </a:r>
            <a:r>
              <a:rPr lang="en-US" sz="2000" b="1" dirty="0" smtClean="0"/>
              <a:t>p.</a:t>
            </a:r>
            <a:endParaRPr lang="ru-RU" sz="2000" dirty="0"/>
          </a:p>
        </p:txBody>
      </p:sp>
      <p:sp>
        <p:nvSpPr>
          <p:cNvPr id="4" name="Текст 3"/>
          <p:cNvSpPr>
            <a:spLocks noGrp="1"/>
          </p:cNvSpPr>
          <p:nvPr>
            <p:ph type="body" sz="half" idx="2"/>
          </p:nvPr>
        </p:nvSpPr>
        <p:spPr>
          <a:xfrm>
            <a:off x="784787" y="1766682"/>
            <a:ext cx="3866605" cy="4479768"/>
          </a:xfrm>
        </p:spPr>
        <p:txBody>
          <a:bodyPr>
            <a:noAutofit/>
          </a:bodyPr>
          <a:lstStyle/>
          <a:p>
            <a:r>
              <a:rPr lang="en-US" dirty="0"/>
              <a:t>From 1966 to 1974 A.I. </a:t>
            </a:r>
            <a:r>
              <a:rPr lang="en-US" dirty="0" err="1"/>
              <a:t>Kitov</a:t>
            </a:r>
            <a:r>
              <a:rPr lang="en-US" dirty="0"/>
              <a:t> was the editor-in-chief of the All-Union  collection of scientific articles "Digital computers and programming", which he founded.</a:t>
            </a:r>
          </a:p>
          <a:p>
            <a:r>
              <a:rPr lang="en-US" dirty="0"/>
              <a:t>This collection of scientific articles was devoted to theoretical and practical issues of computer development, information technologies, applications and programming problems.</a:t>
            </a:r>
          </a:p>
          <a:p>
            <a:r>
              <a:rPr lang="en-US" dirty="0"/>
              <a:t>The editorial board of the collection of scientific articles was made up of famous Russian scientists in the field of computers and programming N.A. </a:t>
            </a:r>
            <a:r>
              <a:rPr lang="en-US" dirty="0" err="1"/>
              <a:t>Krinitsky</a:t>
            </a:r>
            <a:r>
              <a:rPr lang="en-US" dirty="0"/>
              <a:t>, G.A. </a:t>
            </a:r>
            <a:r>
              <a:rPr lang="en-US" dirty="0" err="1"/>
              <a:t>Mironov</a:t>
            </a:r>
            <a:r>
              <a:rPr lang="en-US" dirty="0"/>
              <a:t>, G.D. </a:t>
            </a:r>
            <a:r>
              <a:rPr lang="en-US" dirty="0" err="1"/>
              <a:t>Frolov</a:t>
            </a:r>
            <a:r>
              <a:rPr lang="en-US" dirty="0"/>
              <a:t>, A.G. </a:t>
            </a:r>
            <a:r>
              <a:rPr lang="en-US" dirty="0" err="1"/>
              <a:t>Shigin</a:t>
            </a:r>
            <a:r>
              <a:rPr lang="en-US" dirty="0"/>
              <a:t>, Z.Z. </a:t>
            </a:r>
            <a:r>
              <a:rPr lang="en-US" dirty="0" err="1"/>
              <a:t>Lyubimsky</a:t>
            </a:r>
            <a:r>
              <a:rPr lang="en-US" dirty="0"/>
              <a:t>, A.N. </a:t>
            </a:r>
            <a:r>
              <a:rPr lang="en-US" dirty="0" err="1"/>
              <a:t>Nechaev</a:t>
            </a:r>
            <a:r>
              <a:rPr lang="en-US" dirty="0"/>
              <a:t> and others.</a:t>
            </a:r>
          </a:p>
          <a:p>
            <a:r>
              <a:rPr lang="en-US" dirty="0"/>
              <a:t>In total, from 1966 to 1974, eight volumes of this scholarly collection were </a:t>
            </a:r>
            <a:r>
              <a:rPr lang="en-US" dirty="0" smtClean="0"/>
              <a:t>published.</a:t>
            </a:r>
            <a:endParaRPr lang="ru-RU" dirty="0"/>
          </a:p>
        </p:txBody>
      </p:sp>
      <p:pic>
        <p:nvPicPr>
          <p:cNvPr id="5" name="Рисунок 11"/>
          <p:cNvPicPr/>
          <p:nvPr/>
        </p:nvPicPr>
        <p:blipFill>
          <a:blip r:embed="rId3">
            <a:extLst>
              <a:ext uri="{28A0092B-C50C-407E-A947-70E740481C1C}">
                <a14:useLocalDpi xmlns:a14="http://schemas.microsoft.com/office/drawing/2010/main" val="0"/>
              </a:ext>
            </a:extLst>
          </a:blip>
          <a:srcRect/>
          <a:stretch>
            <a:fillRect/>
          </a:stretch>
        </p:blipFill>
        <p:spPr bwMode="auto">
          <a:xfrm>
            <a:off x="5120640" y="1766682"/>
            <a:ext cx="3454135" cy="4910855"/>
          </a:xfrm>
          <a:prstGeom prst="rect">
            <a:avLst/>
          </a:prstGeom>
          <a:noFill/>
          <a:ln>
            <a:noFill/>
          </a:ln>
        </p:spPr>
      </p:pic>
      <p:sp>
        <p:nvSpPr>
          <p:cNvPr id="3" name="Номер слайда 2"/>
          <p:cNvSpPr>
            <a:spLocks noGrp="1"/>
          </p:cNvSpPr>
          <p:nvPr>
            <p:ph type="sldNum" sz="quarter" idx="12"/>
          </p:nvPr>
        </p:nvSpPr>
        <p:spPr/>
        <p:txBody>
          <a:bodyPr/>
          <a:lstStyle/>
          <a:p>
            <a:fld id="{95108248-E10A-0243-A819-E5D025BA81F4}" type="slidenum">
              <a:rPr lang="ru-RU" smtClean="0"/>
              <a:t>13</a:t>
            </a:fld>
            <a:endParaRPr lang="ru-RU"/>
          </a:p>
        </p:txBody>
      </p:sp>
    </p:spTree>
    <p:extLst>
      <p:ext uri="{BB962C8B-B14F-4D97-AF65-F5344CB8AC3E}">
        <p14:creationId xmlns:p14="http://schemas.microsoft.com/office/powerpoint/2010/main" val="204246184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545" y="138545"/>
            <a:ext cx="8853055" cy="796637"/>
          </a:xfrm>
        </p:spPr>
        <p:txBody>
          <a:bodyPr>
            <a:normAutofit/>
          </a:bodyPr>
          <a:lstStyle/>
          <a:p>
            <a:pPr algn="ctr"/>
            <a:r>
              <a:rPr lang="en-US" sz="2000" b="1" dirty="0"/>
              <a:t>A.I. </a:t>
            </a:r>
            <a:r>
              <a:rPr lang="en-US" sz="2000" b="1" dirty="0" err="1" smtClean="0"/>
              <a:t>Kitov</a:t>
            </a:r>
            <a:r>
              <a:rPr lang="en-US" sz="2000" b="1" dirty="0" smtClean="0"/>
              <a:t> The </a:t>
            </a:r>
            <a:r>
              <a:rPr lang="en-US" sz="2000" b="1" dirty="0"/>
              <a:t>monograph "Programming of Information-Logical </a:t>
            </a:r>
            <a:r>
              <a:rPr lang="en-US" sz="2000" b="1" dirty="0" smtClean="0"/>
              <a:t>Problems“. </a:t>
            </a:r>
            <a:br>
              <a:rPr lang="en-US" sz="2000" b="1" dirty="0" smtClean="0"/>
            </a:br>
            <a:r>
              <a:rPr lang="en-US" sz="1800" b="1" dirty="0" smtClean="0"/>
              <a:t>Moscow. Publishing </a:t>
            </a:r>
            <a:r>
              <a:rPr lang="en-US" sz="1800" b="1" dirty="0"/>
              <a:t>House "</a:t>
            </a:r>
            <a:r>
              <a:rPr lang="en-US" sz="1800" b="1" dirty="0" err="1"/>
              <a:t>Sovetskoye</a:t>
            </a:r>
            <a:r>
              <a:rPr lang="en-US" sz="1800" b="1" dirty="0"/>
              <a:t> Radio", 1967, 328 p.</a:t>
            </a:r>
            <a:endParaRPr lang="ru-RU" sz="1800" dirty="0"/>
          </a:p>
        </p:txBody>
      </p:sp>
      <p:sp>
        <p:nvSpPr>
          <p:cNvPr id="4" name="Текст 3"/>
          <p:cNvSpPr>
            <a:spLocks noGrp="1"/>
          </p:cNvSpPr>
          <p:nvPr>
            <p:ph type="body" sz="half" idx="2"/>
          </p:nvPr>
        </p:nvSpPr>
        <p:spPr>
          <a:xfrm>
            <a:off x="381595" y="1246910"/>
            <a:ext cx="4231969" cy="5389418"/>
          </a:xfrm>
        </p:spPr>
        <p:txBody>
          <a:bodyPr>
            <a:noAutofit/>
          </a:bodyPr>
          <a:lstStyle/>
          <a:p>
            <a:pPr algn="just"/>
            <a:r>
              <a:rPr lang="en-US" dirty="0"/>
              <a:t>The main part of this monograph presents </a:t>
            </a:r>
            <a:r>
              <a:rPr lang="en-US" dirty="0" smtClean="0"/>
              <a:t>developed </a:t>
            </a:r>
            <a:r>
              <a:rPr lang="en-US" dirty="0"/>
              <a:t>by </a:t>
            </a:r>
            <a:r>
              <a:rPr lang="en-US" dirty="0" err="1"/>
              <a:t>A.Kitov</a:t>
            </a:r>
            <a:r>
              <a:rPr lang="en-US" dirty="0"/>
              <a:t> new information technology "Associative programming". It was a new method of computer processing of data stored in large information arrays. This method was an effective way of solving information-logical problems, especially economic ones. </a:t>
            </a:r>
          </a:p>
          <a:p>
            <a:pPr algn="just"/>
            <a:r>
              <a:rPr lang="en-US" dirty="0" smtClean="0"/>
              <a:t>The </a:t>
            </a:r>
            <a:r>
              <a:rPr lang="en-US" dirty="0"/>
              <a:t>book </a:t>
            </a:r>
            <a:r>
              <a:rPr lang="en-US" dirty="0" smtClean="0"/>
              <a:t>also describes created by </a:t>
            </a:r>
            <a:r>
              <a:rPr lang="en-US" dirty="0" err="1" smtClean="0"/>
              <a:t>A.Kitov</a:t>
            </a:r>
            <a:r>
              <a:rPr lang="en-US" dirty="0" smtClean="0"/>
              <a:t> new </a:t>
            </a:r>
            <a:r>
              <a:rPr lang="en-US" dirty="0"/>
              <a:t>algorithmic programming language for economic and mathematical problems ALGEM (Economic and Mathematical Algorithms), which was implemented industrially in hundreds of enterprises of the USSR and countries of Eastern Europe. </a:t>
            </a:r>
          </a:p>
          <a:p>
            <a:pPr algn="just"/>
            <a:r>
              <a:rPr lang="en-US" dirty="0"/>
              <a:t>The monograph contains a number of non-secret scientific results obtained during the work of </a:t>
            </a:r>
            <a:r>
              <a:rPr lang="en-US" dirty="0" err="1"/>
              <a:t>A.Kitov</a:t>
            </a:r>
            <a:r>
              <a:rPr lang="en-US" dirty="0"/>
              <a:t> on a doctoral thesis on the theme: "The computer solution of the air defense problems of the country", which he defended  in 1963 in the Institute of management problems of the Russian Academy of Sciences.</a:t>
            </a:r>
            <a:endParaRPr lang="ru-RU" dirty="0"/>
          </a:p>
        </p:txBody>
      </p:sp>
      <p:pic>
        <p:nvPicPr>
          <p:cNvPr id="5" name="Рисунок 6"/>
          <p:cNvPicPr/>
          <p:nvPr/>
        </p:nvPicPr>
        <p:blipFill>
          <a:blip r:embed="rId3">
            <a:extLst>
              <a:ext uri="{28A0092B-C50C-407E-A947-70E740481C1C}">
                <a14:useLocalDpi xmlns:a14="http://schemas.microsoft.com/office/drawing/2010/main" val="0"/>
              </a:ext>
            </a:extLst>
          </a:blip>
          <a:srcRect/>
          <a:stretch>
            <a:fillRect/>
          </a:stretch>
        </p:blipFill>
        <p:spPr bwMode="auto">
          <a:xfrm>
            <a:off x="5024846" y="1339381"/>
            <a:ext cx="3393572" cy="4612771"/>
          </a:xfrm>
          <a:prstGeom prst="rect">
            <a:avLst/>
          </a:prstGeom>
          <a:noFill/>
        </p:spPr>
      </p:pic>
      <p:sp>
        <p:nvSpPr>
          <p:cNvPr id="3" name="Номер слайда 2"/>
          <p:cNvSpPr>
            <a:spLocks noGrp="1"/>
          </p:cNvSpPr>
          <p:nvPr>
            <p:ph type="sldNum" sz="quarter" idx="12"/>
          </p:nvPr>
        </p:nvSpPr>
        <p:spPr/>
        <p:txBody>
          <a:bodyPr/>
          <a:lstStyle/>
          <a:p>
            <a:fld id="{95108248-E10A-0243-A819-E5D025BA81F4}" type="slidenum">
              <a:rPr lang="ru-RU" smtClean="0"/>
              <a:t>14</a:t>
            </a:fld>
            <a:endParaRPr lang="ru-RU"/>
          </a:p>
        </p:txBody>
      </p:sp>
    </p:spTree>
    <p:extLst>
      <p:ext uri="{BB962C8B-B14F-4D97-AF65-F5344CB8AC3E}">
        <p14:creationId xmlns:p14="http://schemas.microsoft.com/office/powerpoint/2010/main" val="46687200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0109" y="96982"/>
            <a:ext cx="8866909" cy="914399"/>
          </a:xfrm>
        </p:spPr>
        <p:txBody>
          <a:bodyPr>
            <a:normAutofit/>
          </a:bodyPr>
          <a:lstStyle/>
          <a:p>
            <a:pPr algn="ctr"/>
            <a:r>
              <a:rPr lang="en-US" sz="2400" b="1" dirty="0"/>
              <a:t>A.I. </a:t>
            </a:r>
            <a:r>
              <a:rPr lang="en-US" sz="2400" b="1" dirty="0" err="1"/>
              <a:t>Kitov</a:t>
            </a:r>
            <a:r>
              <a:rPr lang="en-US" sz="2400" b="1" dirty="0"/>
              <a:t> "Programming of economic and management </a:t>
            </a:r>
            <a:r>
              <a:rPr lang="en-US" sz="2400" b="1" dirty="0" smtClean="0"/>
              <a:t>problems“. </a:t>
            </a:r>
            <a:r>
              <a:rPr lang="en-US" sz="2800" b="1" dirty="0" smtClean="0"/>
              <a:t/>
            </a:r>
            <a:br>
              <a:rPr lang="en-US" sz="2800" b="1" dirty="0" smtClean="0"/>
            </a:br>
            <a:r>
              <a:rPr lang="en-US" sz="2000" b="1" dirty="0" smtClean="0"/>
              <a:t>Moscow</a:t>
            </a:r>
            <a:r>
              <a:rPr lang="en-US" sz="2000" b="1" dirty="0"/>
              <a:t>.  Publishing House "</a:t>
            </a:r>
            <a:r>
              <a:rPr lang="en-US" sz="2000" b="1" dirty="0" err="1"/>
              <a:t>Sovetskoye</a:t>
            </a:r>
            <a:r>
              <a:rPr lang="en-US" sz="2000" b="1" dirty="0"/>
              <a:t> Radio", 1971. 371 p.</a:t>
            </a:r>
            <a:endParaRPr lang="ru-RU" sz="2000" dirty="0"/>
          </a:p>
        </p:txBody>
      </p:sp>
      <p:sp>
        <p:nvSpPr>
          <p:cNvPr id="4" name="Текст 3"/>
          <p:cNvSpPr>
            <a:spLocks noGrp="1"/>
          </p:cNvSpPr>
          <p:nvPr>
            <p:ph type="body" sz="half" idx="2"/>
          </p:nvPr>
        </p:nvSpPr>
        <p:spPr>
          <a:xfrm>
            <a:off x="792480" y="1271451"/>
            <a:ext cx="4197531" cy="5198621"/>
          </a:xfrm>
        </p:spPr>
        <p:txBody>
          <a:bodyPr>
            <a:noAutofit/>
          </a:bodyPr>
          <a:lstStyle/>
          <a:p>
            <a:r>
              <a:rPr lang="en-US" dirty="0"/>
              <a:t>In the book "Programming of economic and management problems", A.I. </a:t>
            </a:r>
            <a:r>
              <a:rPr lang="en-US" dirty="0" err="1"/>
              <a:t>Kitov</a:t>
            </a:r>
            <a:r>
              <a:rPr lang="en-US" dirty="0"/>
              <a:t> summarized his experience as the Chief Designer of the Industry Automated Management System of the Ministry of Radio Industry (in Russian OASU MRP).</a:t>
            </a:r>
          </a:p>
          <a:p>
            <a:r>
              <a:rPr lang="en-US" dirty="0"/>
              <a:t>This OASU MRP was recognized by the Government of the USSR as a standard model industry automated management system for all nine defense-industry ministries of the Soviet Union.</a:t>
            </a:r>
          </a:p>
          <a:p>
            <a:r>
              <a:rPr lang="en-US" dirty="0"/>
              <a:t>In this book, </a:t>
            </a:r>
            <a:r>
              <a:rPr lang="en-US" dirty="0" smtClean="0"/>
              <a:t>A.I</a:t>
            </a:r>
            <a:r>
              <a:rPr lang="en-US" dirty="0"/>
              <a:t>. </a:t>
            </a:r>
            <a:r>
              <a:rPr lang="en-US" dirty="0" err="1"/>
              <a:t>Kitov</a:t>
            </a:r>
            <a:r>
              <a:rPr lang="en-US" dirty="0"/>
              <a:t> formulated the basic principles for </a:t>
            </a:r>
            <a:r>
              <a:rPr lang="en-US" dirty="0" smtClean="0"/>
              <a:t>creation </a:t>
            </a:r>
            <a:r>
              <a:rPr lang="en-US" dirty="0"/>
              <a:t>of industrial and </a:t>
            </a:r>
            <a:r>
              <a:rPr lang="en-US" dirty="0" smtClean="0"/>
              <a:t>enterprise </a:t>
            </a:r>
            <a:r>
              <a:rPr lang="en-US" dirty="0"/>
              <a:t>automated management systems (in Russian OASU and ASUP).</a:t>
            </a:r>
            <a:endParaRPr lang="ru-RU" sz="1200" dirty="0">
              <a:latin typeface="Arial" charset="0"/>
              <a:ea typeface="Arial" charset="0"/>
              <a:cs typeface="Arial" charset="0"/>
            </a:endParaRPr>
          </a:p>
        </p:txBody>
      </p:sp>
      <p:pic>
        <p:nvPicPr>
          <p:cNvPr id="6"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5541819" y="1271451"/>
            <a:ext cx="3175462" cy="5198622"/>
          </a:xfrm>
          <a:prstGeom prst="rect">
            <a:avLst/>
          </a:prstGeom>
          <a:noFill/>
        </p:spPr>
      </p:pic>
      <p:sp>
        <p:nvSpPr>
          <p:cNvPr id="3" name="Номер слайда 2"/>
          <p:cNvSpPr>
            <a:spLocks noGrp="1"/>
          </p:cNvSpPr>
          <p:nvPr>
            <p:ph type="sldNum" sz="quarter" idx="12"/>
          </p:nvPr>
        </p:nvSpPr>
        <p:spPr/>
        <p:txBody>
          <a:bodyPr/>
          <a:lstStyle/>
          <a:p>
            <a:fld id="{95108248-E10A-0243-A819-E5D025BA81F4}" type="slidenum">
              <a:rPr lang="ru-RU" smtClean="0"/>
              <a:t>15</a:t>
            </a:fld>
            <a:endParaRPr lang="ru-RU"/>
          </a:p>
        </p:txBody>
      </p:sp>
    </p:spTree>
    <p:extLst>
      <p:ext uri="{BB962C8B-B14F-4D97-AF65-F5344CB8AC3E}">
        <p14:creationId xmlns:p14="http://schemas.microsoft.com/office/powerpoint/2010/main" val="838834985"/>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5794" y="96982"/>
            <a:ext cx="8115262" cy="1123405"/>
          </a:xfrm>
        </p:spPr>
        <p:txBody>
          <a:bodyPr>
            <a:normAutofit fontScale="90000"/>
          </a:bodyPr>
          <a:lstStyle/>
          <a:p>
            <a:pPr algn="ctr"/>
            <a:r>
              <a:rPr lang="en-US" sz="2800" b="1" dirty="0"/>
              <a:t>"Automation system for programming ALGEM" </a:t>
            </a:r>
            <a:r>
              <a:rPr lang="en-US" sz="2800" b="1" dirty="0" smtClean="0"/>
              <a:t/>
            </a:r>
            <a:br>
              <a:rPr lang="en-US" sz="2800" b="1" dirty="0" smtClean="0"/>
            </a:br>
            <a:r>
              <a:rPr lang="en-US" sz="2700" b="1" dirty="0" smtClean="0"/>
              <a:t>Edited </a:t>
            </a:r>
            <a:r>
              <a:rPr lang="en-US" sz="2700" b="1" dirty="0"/>
              <a:t>by professor </a:t>
            </a:r>
            <a:r>
              <a:rPr lang="en-US" sz="2700" b="1" dirty="0" err="1"/>
              <a:t>A.I.Kitov</a:t>
            </a:r>
            <a:r>
              <a:rPr lang="en-US" sz="2700" b="1" dirty="0"/>
              <a:t>. </a:t>
            </a:r>
            <a:r>
              <a:rPr lang="en-US" sz="2800" b="1" dirty="0" smtClean="0"/>
              <a:t/>
            </a:r>
            <a:br>
              <a:rPr lang="en-US" sz="2800" b="1" dirty="0" smtClean="0"/>
            </a:br>
            <a:r>
              <a:rPr lang="en-US" sz="2200" b="1" dirty="0" smtClean="0"/>
              <a:t>Moscow</a:t>
            </a:r>
            <a:r>
              <a:rPr lang="en-US" sz="2200" b="1" dirty="0"/>
              <a:t>.  </a:t>
            </a:r>
            <a:r>
              <a:rPr lang="en-US" sz="2200" b="1" dirty="0" smtClean="0"/>
              <a:t>Publishing </a:t>
            </a:r>
            <a:r>
              <a:rPr lang="en-US" sz="2200" b="1" dirty="0"/>
              <a:t>House "Statistics", 1970</a:t>
            </a:r>
            <a:endParaRPr lang="ru-RU" sz="2200" dirty="0"/>
          </a:p>
        </p:txBody>
      </p:sp>
      <p:sp>
        <p:nvSpPr>
          <p:cNvPr id="4" name="Текст 3"/>
          <p:cNvSpPr>
            <a:spLocks noGrp="1"/>
          </p:cNvSpPr>
          <p:nvPr>
            <p:ph type="body" sz="half" idx="2"/>
          </p:nvPr>
        </p:nvSpPr>
        <p:spPr>
          <a:xfrm>
            <a:off x="629841" y="1454726"/>
            <a:ext cx="3913584" cy="4803198"/>
          </a:xfrm>
        </p:spPr>
        <p:txBody>
          <a:bodyPr>
            <a:noAutofit/>
          </a:bodyPr>
          <a:lstStyle/>
          <a:p>
            <a:r>
              <a:rPr lang="ru-RU" sz="1100" b="1" dirty="0"/>
              <a:t/>
            </a:r>
            <a:br>
              <a:rPr lang="ru-RU" sz="1100" b="1" dirty="0"/>
            </a:br>
            <a:endParaRPr lang="ru-RU" sz="1100" dirty="0"/>
          </a:p>
        </p:txBody>
      </p:sp>
      <p:pic>
        <p:nvPicPr>
          <p:cNvPr id="5" name="Рисунок 16"/>
          <p:cNvPicPr/>
          <p:nvPr/>
        </p:nvPicPr>
        <p:blipFill>
          <a:blip r:embed="rId3">
            <a:extLst>
              <a:ext uri="{28A0092B-C50C-407E-A947-70E740481C1C}">
                <a14:useLocalDpi xmlns:a14="http://schemas.microsoft.com/office/drawing/2010/main" val="0"/>
              </a:ext>
            </a:extLst>
          </a:blip>
          <a:srcRect/>
          <a:stretch>
            <a:fillRect/>
          </a:stretch>
        </p:blipFill>
        <p:spPr bwMode="auto">
          <a:xfrm>
            <a:off x="5430982" y="1454726"/>
            <a:ext cx="3314121" cy="4803198"/>
          </a:xfrm>
          <a:prstGeom prst="rect">
            <a:avLst/>
          </a:prstGeom>
          <a:noFill/>
          <a:ln>
            <a:noFill/>
          </a:ln>
        </p:spPr>
      </p:pic>
      <p:sp>
        <p:nvSpPr>
          <p:cNvPr id="3" name="Прямоугольник 2"/>
          <p:cNvSpPr/>
          <p:nvPr/>
        </p:nvSpPr>
        <p:spPr>
          <a:xfrm>
            <a:off x="374073" y="1454726"/>
            <a:ext cx="4682836" cy="4985980"/>
          </a:xfrm>
          <a:prstGeom prst="rect">
            <a:avLst/>
          </a:prstGeom>
        </p:spPr>
        <p:txBody>
          <a:bodyPr wrap="square">
            <a:spAutoFit/>
          </a:bodyPr>
          <a:lstStyle/>
          <a:p>
            <a:pPr algn="just"/>
            <a:r>
              <a:rPr lang="en-US" dirty="0"/>
              <a:t>This book is devoted to the description of programming system ALGEM for automating the programming of economic and mathematical problems  for use in </a:t>
            </a:r>
            <a:r>
              <a:rPr lang="en-US" dirty="0" smtClean="0"/>
              <a:t>mass-produced </a:t>
            </a:r>
            <a:r>
              <a:rPr lang="en-US" dirty="0"/>
              <a:t>computers "Minsk-22" and "Minsk-32" at 1960s-1970s in the USSR. </a:t>
            </a:r>
          </a:p>
          <a:p>
            <a:pPr algn="just"/>
            <a:r>
              <a:rPr lang="en-US" dirty="0"/>
              <a:t>ALGEM was created under the leadership of </a:t>
            </a:r>
            <a:r>
              <a:rPr lang="en-US" dirty="0" err="1"/>
              <a:t>A.I.Kitov</a:t>
            </a:r>
            <a:r>
              <a:rPr lang="en-US" dirty="0"/>
              <a:t>. Large team of </a:t>
            </a:r>
            <a:r>
              <a:rPr lang="en-US" dirty="0" err="1"/>
              <a:t>Kitov's</a:t>
            </a:r>
            <a:r>
              <a:rPr lang="en-US" dirty="0"/>
              <a:t> postgraduate students created </a:t>
            </a:r>
            <a:r>
              <a:rPr lang="en-US" dirty="0" smtClean="0"/>
              <a:t>this system. It </a:t>
            </a:r>
            <a:r>
              <a:rPr lang="en-US" dirty="0"/>
              <a:t>includes </a:t>
            </a:r>
            <a:r>
              <a:rPr lang="en-US" dirty="0" smtClean="0"/>
              <a:t>input </a:t>
            </a:r>
            <a:r>
              <a:rPr lang="en-US" dirty="0"/>
              <a:t>language and translator, which translates programs from </a:t>
            </a:r>
            <a:r>
              <a:rPr lang="en-US" dirty="0" smtClean="0"/>
              <a:t>algorithmic </a:t>
            </a:r>
            <a:r>
              <a:rPr lang="en-US" dirty="0"/>
              <a:t>language </a:t>
            </a:r>
            <a:r>
              <a:rPr lang="en-US" dirty="0" smtClean="0"/>
              <a:t>into </a:t>
            </a:r>
            <a:r>
              <a:rPr lang="en-US" dirty="0"/>
              <a:t>machine language. </a:t>
            </a:r>
          </a:p>
          <a:p>
            <a:pPr algn="just"/>
            <a:r>
              <a:rPr lang="en-US" dirty="0"/>
              <a:t>In this book </a:t>
            </a:r>
            <a:r>
              <a:rPr lang="en-US" dirty="0" smtClean="0"/>
              <a:t>different </a:t>
            </a:r>
            <a:r>
              <a:rPr lang="en-US" dirty="0"/>
              <a:t>issues of ALGEM language are </a:t>
            </a:r>
            <a:r>
              <a:rPr lang="en-US" dirty="0" smtClean="0"/>
              <a:t>considered including assigning </a:t>
            </a:r>
            <a:r>
              <a:rPr lang="en-US" dirty="0"/>
              <a:t>the values of numerical and string variables, arrays, compound variables and arrays, as well as the procedure for preparing the initial data.</a:t>
            </a:r>
            <a:endParaRPr lang="ru-RU" sz="1200" dirty="0">
              <a:latin typeface="Arial" charset="0"/>
              <a:ea typeface="Arial" charset="0"/>
              <a:cs typeface="Arial" charset="0"/>
            </a:endParaRPr>
          </a:p>
        </p:txBody>
      </p:sp>
      <p:sp>
        <p:nvSpPr>
          <p:cNvPr id="6" name="Номер слайда 5"/>
          <p:cNvSpPr>
            <a:spLocks noGrp="1"/>
          </p:cNvSpPr>
          <p:nvPr>
            <p:ph type="sldNum" sz="quarter" idx="12"/>
          </p:nvPr>
        </p:nvSpPr>
        <p:spPr/>
        <p:txBody>
          <a:bodyPr/>
          <a:lstStyle/>
          <a:p>
            <a:fld id="{95108248-E10A-0243-A819-E5D025BA81F4}" type="slidenum">
              <a:rPr lang="ru-RU" smtClean="0"/>
              <a:t>16</a:t>
            </a:fld>
            <a:endParaRPr lang="ru-RU"/>
          </a:p>
        </p:txBody>
      </p:sp>
    </p:spTree>
    <p:extLst>
      <p:ext uri="{BB962C8B-B14F-4D97-AF65-F5344CB8AC3E}">
        <p14:creationId xmlns:p14="http://schemas.microsoft.com/office/powerpoint/2010/main" val="139532213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818" y="-1"/>
            <a:ext cx="8839200" cy="1246909"/>
          </a:xfrm>
        </p:spPr>
        <p:txBody>
          <a:bodyPr>
            <a:noAutofit/>
          </a:bodyPr>
          <a:lstStyle/>
          <a:p>
            <a:pPr algn="ctr"/>
            <a:r>
              <a:rPr lang="en-US" sz="2400" b="1" dirty="0"/>
              <a:t>E.I. </a:t>
            </a:r>
            <a:r>
              <a:rPr lang="en-US" sz="2400" b="1" dirty="0" err="1"/>
              <a:t>Vorobiev</a:t>
            </a:r>
            <a:r>
              <a:rPr lang="en-US" sz="2400" b="1" dirty="0"/>
              <a:t>, A.I. </a:t>
            </a:r>
            <a:r>
              <a:rPr lang="en-US" sz="2400" b="1" dirty="0" err="1"/>
              <a:t>Kitov</a:t>
            </a:r>
            <a:r>
              <a:rPr lang="en-US" sz="2400" b="1" dirty="0"/>
              <a:t> "Automation of information processing and management in healthcare". </a:t>
            </a:r>
            <a:r>
              <a:rPr lang="en-US" sz="2800" b="1" dirty="0" smtClean="0"/>
              <a:t/>
            </a:r>
            <a:br>
              <a:rPr lang="en-US" sz="2800" b="1" dirty="0" smtClean="0"/>
            </a:br>
            <a:r>
              <a:rPr lang="en-US" sz="1800" b="1" dirty="0" smtClean="0"/>
              <a:t>Moscow</a:t>
            </a:r>
            <a:r>
              <a:rPr lang="en-US" sz="1800" b="1" dirty="0"/>
              <a:t>. Publishing house "Soviet radio", 1976, 272 p.</a:t>
            </a:r>
            <a:endParaRPr lang="ru-RU" sz="1800" dirty="0"/>
          </a:p>
        </p:txBody>
      </p:sp>
      <p:sp>
        <p:nvSpPr>
          <p:cNvPr id="4" name="Текст 3"/>
          <p:cNvSpPr>
            <a:spLocks noGrp="1"/>
          </p:cNvSpPr>
          <p:nvPr>
            <p:ph type="body" sz="half" idx="2"/>
          </p:nvPr>
        </p:nvSpPr>
        <p:spPr>
          <a:xfrm>
            <a:off x="207819" y="1577662"/>
            <a:ext cx="4547062" cy="5143814"/>
          </a:xfrm>
        </p:spPr>
        <p:txBody>
          <a:bodyPr>
            <a:noAutofit/>
          </a:bodyPr>
          <a:lstStyle/>
          <a:p>
            <a:r>
              <a:rPr lang="en-US" dirty="0"/>
              <a:t>Pioneer monograph, which first formulated the basic provisions of computer management systems (in Russian ASU) in the most important non-industrial sphere - health care. The monograph presents the theoretical propositions and sets out the practical experience obtained by A.I. </a:t>
            </a:r>
            <a:r>
              <a:rPr lang="en-US" dirty="0" err="1"/>
              <a:t>Kitov</a:t>
            </a:r>
            <a:r>
              <a:rPr lang="en-US" dirty="0"/>
              <a:t> during the implementation of this class of systems during his work on the creation of the ASU "</a:t>
            </a:r>
            <a:r>
              <a:rPr lang="en-US" dirty="0" smtClean="0"/>
              <a:t>Health care</a:t>
            </a:r>
            <a:r>
              <a:rPr lang="en-US" dirty="0"/>
              <a:t>" as its Chief Designer. </a:t>
            </a:r>
          </a:p>
          <a:p>
            <a:r>
              <a:rPr lang="en-US" dirty="0"/>
              <a:t>Important scientific problems were solved - the information model of the industry was constructed, unified packages of programs for the formation and logical control of information arrays, the issuance of reporting forms were created, and the principles for creating information retrieval systems of documentary and </a:t>
            </a:r>
            <a:r>
              <a:rPr lang="en-US" dirty="0" err="1"/>
              <a:t>factographic</a:t>
            </a:r>
            <a:r>
              <a:rPr lang="en-US" dirty="0"/>
              <a:t> types were developed.</a:t>
            </a:r>
          </a:p>
          <a:p>
            <a:r>
              <a:rPr lang="en-US" dirty="0" smtClean="0"/>
              <a:t>At this time </a:t>
            </a:r>
            <a:r>
              <a:rPr lang="en-US" dirty="0"/>
              <a:t>A.I. </a:t>
            </a:r>
            <a:r>
              <a:rPr lang="en-US" dirty="0" err="1"/>
              <a:t>Kitov</a:t>
            </a:r>
            <a:r>
              <a:rPr lang="en-US" dirty="0"/>
              <a:t> </a:t>
            </a:r>
            <a:r>
              <a:rPr lang="en-US" dirty="0" smtClean="0"/>
              <a:t>developed the </a:t>
            </a:r>
            <a:r>
              <a:rPr lang="en-US" dirty="0"/>
              <a:t>first in the USSR query language NORMIN, designed to search for information in a natural language.</a:t>
            </a:r>
            <a:endParaRPr lang="ru-RU" dirty="0"/>
          </a:p>
        </p:txBody>
      </p:sp>
      <p:pic>
        <p:nvPicPr>
          <p:cNvPr id="6" name="Рисунок 8"/>
          <p:cNvPicPr/>
          <p:nvPr/>
        </p:nvPicPr>
        <p:blipFill>
          <a:blip r:embed="rId3">
            <a:extLst>
              <a:ext uri="{28A0092B-C50C-407E-A947-70E740481C1C}">
                <a14:useLocalDpi xmlns:a14="http://schemas.microsoft.com/office/drawing/2010/main" val="0"/>
              </a:ext>
            </a:extLst>
          </a:blip>
          <a:srcRect/>
          <a:stretch>
            <a:fillRect/>
          </a:stretch>
        </p:blipFill>
        <p:spPr bwMode="auto">
          <a:xfrm>
            <a:off x="5126181" y="1734098"/>
            <a:ext cx="3510915" cy="4804815"/>
          </a:xfrm>
          <a:prstGeom prst="rect">
            <a:avLst/>
          </a:prstGeom>
          <a:noFill/>
        </p:spPr>
      </p:pic>
      <p:sp>
        <p:nvSpPr>
          <p:cNvPr id="3" name="Номер слайда 2"/>
          <p:cNvSpPr>
            <a:spLocks noGrp="1"/>
          </p:cNvSpPr>
          <p:nvPr>
            <p:ph type="sldNum" sz="quarter" idx="12"/>
          </p:nvPr>
        </p:nvSpPr>
        <p:spPr/>
        <p:txBody>
          <a:bodyPr/>
          <a:lstStyle/>
          <a:p>
            <a:fld id="{95108248-E10A-0243-A819-E5D025BA81F4}" type="slidenum">
              <a:rPr lang="ru-RU" smtClean="0"/>
              <a:t>17</a:t>
            </a:fld>
            <a:endParaRPr lang="ru-RU"/>
          </a:p>
        </p:txBody>
      </p:sp>
    </p:spTree>
    <p:extLst>
      <p:ext uri="{BB962C8B-B14F-4D97-AF65-F5344CB8AC3E}">
        <p14:creationId xmlns:p14="http://schemas.microsoft.com/office/powerpoint/2010/main" val="572418697"/>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818" y="138545"/>
            <a:ext cx="8728363" cy="816699"/>
          </a:xfrm>
        </p:spPr>
        <p:txBody>
          <a:bodyPr>
            <a:normAutofit fontScale="90000"/>
          </a:bodyPr>
          <a:lstStyle/>
          <a:p>
            <a:pPr algn="ctr"/>
            <a:r>
              <a:rPr lang="en-US" sz="2800" b="1" dirty="0"/>
              <a:t>E.I. </a:t>
            </a:r>
            <a:r>
              <a:rPr lang="en-US" sz="2800" b="1" dirty="0" err="1"/>
              <a:t>Vorobiev</a:t>
            </a:r>
            <a:r>
              <a:rPr lang="en-US" sz="2800" b="1" dirty="0"/>
              <a:t>, A.I. </a:t>
            </a:r>
            <a:r>
              <a:rPr lang="en-US" sz="2800" b="1" dirty="0" err="1"/>
              <a:t>Kitov</a:t>
            </a:r>
            <a:r>
              <a:rPr lang="en-US" sz="2800" b="1" dirty="0"/>
              <a:t> "Introduction to Medical Cybernetics". </a:t>
            </a:r>
            <a:r>
              <a:rPr lang="ru-RU" sz="2200" b="1" dirty="0" err="1"/>
              <a:t>Moscow</a:t>
            </a:r>
            <a:r>
              <a:rPr lang="ru-RU" sz="2200" b="1" dirty="0"/>
              <a:t>. </a:t>
            </a:r>
            <a:r>
              <a:rPr lang="ru-RU" sz="2200" b="1" dirty="0" err="1"/>
              <a:t>Publising</a:t>
            </a:r>
            <a:r>
              <a:rPr lang="ru-RU" sz="2200" b="1" dirty="0"/>
              <a:t> </a:t>
            </a:r>
            <a:r>
              <a:rPr lang="ru-RU" sz="2200" b="1" dirty="0" err="1"/>
              <a:t>house</a:t>
            </a:r>
            <a:r>
              <a:rPr lang="ru-RU" sz="2200" b="1" dirty="0"/>
              <a:t> "</a:t>
            </a:r>
            <a:r>
              <a:rPr lang="ru-RU" sz="2200" b="1" dirty="0" err="1"/>
              <a:t>Meditsina</a:t>
            </a:r>
            <a:r>
              <a:rPr lang="ru-RU" sz="2200" b="1" dirty="0"/>
              <a:t>", 1977, 287 p.</a:t>
            </a:r>
            <a:endParaRPr lang="ru-RU" sz="2200" dirty="0"/>
          </a:p>
        </p:txBody>
      </p:sp>
      <p:sp>
        <p:nvSpPr>
          <p:cNvPr id="4" name="Текст 3"/>
          <p:cNvSpPr>
            <a:spLocks noGrp="1"/>
          </p:cNvSpPr>
          <p:nvPr>
            <p:ph type="body" sz="half" idx="2"/>
          </p:nvPr>
        </p:nvSpPr>
        <p:spPr>
          <a:xfrm>
            <a:off x="207818" y="1355446"/>
            <a:ext cx="4641273" cy="5063543"/>
          </a:xfrm>
        </p:spPr>
        <p:txBody>
          <a:bodyPr>
            <a:noAutofit/>
          </a:bodyPr>
          <a:lstStyle/>
          <a:p>
            <a:r>
              <a:rPr lang="en-US" dirty="0"/>
              <a:t>The second monograph by </a:t>
            </a:r>
            <a:r>
              <a:rPr lang="en-US" dirty="0" smtClean="0"/>
              <a:t>A.I. </a:t>
            </a:r>
            <a:r>
              <a:rPr lang="en-US" dirty="0" err="1"/>
              <a:t>Kitov</a:t>
            </a:r>
            <a:r>
              <a:rPr lang="en-US" dirty="0"/>
              <a:t> on medical cybernetics, in which he summarized his experience in the implementation of medical computer systems in the organizations of the Ministry of Health of the USSR and, first of all, in </a:t>
            </a:r>
            <a:r>
              <a:rPr lang="en-US" dirty="0" smtClean="0"/>
              <a:t>medical </a:t>
            </a:r>
            <a:r>
              <a:rPr lang="en-US" dirty="0"/>
              <a:t>institutions of his 3rd Main Directorate, responsible for public health and the organization of treatment for </a:t>
            </a:r>
            <a:r>
              <a:rPr lang="en-US" dirty="0" smtClean="0"/>
              <a:t>employees </a:t>
            </a:r>
            <a:r>
              <a:rPr lang="en-US" dirty="0"/>
              <a:t>of the atomic Industry.</a:t>
            </a:r>
            <a:endParaRPr lang="ru-RU" dirty="0"/>
          </a:p>
          <a:p>
            <a:r>
              <a:rPr lang="en-US" dirty="0"/>
              <a:t>This book describes </a:t>
            </a:r>
            <a:r>
              <a:rPr lang="en-US" dirty="0" smtClean="0"/>
              <a:t>advanced </a:t>
            </a:r>
            <a:r>
              <a:rPr lang="en-US" dirty="0"/>
              <a:t>foreign achievements in the field of medical informatics as well. </a:t>
            </a:r>
            <a:endParaRPr lang="en-US" dirty="0" smtClean="0"/>
          </a:p>
          <a:p>
            <a:r>
              <a:rPr lang="en-US" dirty="0" smtClean="0"/>
              <a:t>During </a:t>
            </a:r>
            <a:r>
              <a:rPr lang="en-US" dirty="0"/>
              <a:t>twelve years A.I. </a:t>
            </a:r>
            <a:r>
              <a:rPr lang="en-US" dirty="0" err="1"/>
              <a:t>Kitov</a:t>
            </a:r>
            <a:r>
              <a:rPr lang="en-US" dirty="0"/>
              <a:t> was the official representative of the USSR in </a:t>
            </a:r>
            <a:r>
              <a:rPr lang="en-US" dirty="0" smtClean="0"/>
              <a:t>honorable organizations </a:t>
            </a:r>
            <a:r>
              <a:rPr lang="en-US" dirty="0"/>
              <a:t>in the field of medical informatics at the UN and UNESCO - in the Technical Committee No. 4 of the International Federation for Information Processing (TC4 IFIP) and in the International Federation for Medical Informatics (</a:t>
            </a:r>
            <a:r>
              <a:rPr lang="en-US" dirty="0" err="1"/>
              <a:t>MedINFO</a:t>
            </a:r>
            <a:r>
              <a:rPr lang="en-US" dirty="0"/>
              <a:t>). </a:t>
            </a:r>
            <a:r>
              <a:rPr lang="en-US" dirty="0" err="1"/>
              <a:t>A.Kitov</a:t>
            </a:r>
            <a:r>
              <a:rPr lang="en-US" dirty="0"/>
              <a:t> also was among </a:t>
            </a:r>
            <a:r>
              <a:rPr lang="en-US" dirty="0" smtClean="0"/>
              <a:t>seven </a:t>
            </a:r>
            <a:r>
              <a:rPr lang="en-US" dirty="0"/>
              <a:t>leaders of the International Association of Medical Informatics </a:t>
            </a:r>
            <a:r>
              <a:rPr lang="en-US" dirty="0" smtClean="0"/>
              <a:t>(</a:t>
            </a:r>
            <a:r>
              <a:rPr lang="en-US" dirty="0"/>
              <a:t>o</a:t>
            </a:r>
            <a:r>
              <a:rPr lang="en-US" dirty="0" smtClean="0"/>
              <a:t>fficer </a:t>
            </a:r>
            <a:r>
              <a:rPr lang="en-US" dirty="0"/>
              <a:t>of IMIA).</a:t>
            </a:r>
            <a:endParaRPr lang="ru-RU" dirty="0"/>
          </a:p>
        </p:txBody>
      </p:sp>
      <p:pic>
        <p:nvPicPr>
          <p:cNvPr id="5" name="Рисунок 9"/>
          <p:cNvPicPr/>
          <p:nvPr/>
        </p:nvPicPr>
        <p:blipFill>
          <a:blip r:embed="rId3">
            <a:extLst>
              <a:ext uri="{28A0092B-C50C-407E-A947-70E740481C1C}">
                <a14:useLocalDpi xmlns:a14="http://schemas.microsoft.com/office/drawing/2010/main" val="0"/>
              </a:ext>
            </a:extLst>
          </a:blip>
          <a:srcRect/>
          <a:stretch>
            <a:fillRect/>
          </a:stretch>
        </p:blipFill>
        <p:spPr bwMode="auto">
          <a:xfrm>
            <a:off x="5276159" y="1362666"/>
            <a:ext cx="3239191" cy="4818092"/>
          </a:xfrm>
          <a:prstGeom prst="rect">
            <a:avLst/>
          </a:prstGeom>
          <a:noFill/>
        </p:spPr>
      </p:pic>
      <p:sp>
        <p:nvSpPr>
          <p:cNvPr id="3" name="Номер слайда 2"/>
          <p:cNvSpPr>
            <a:spLocks noGrp="1"/>
          </p:cNvSpPr>
          <p:nvPr>
            <p:ph type="sldNum" sz="quarter" idx="12"/>
          </p:nvPr>
        </p:nvSpPr>
        <p:spPr/>
        <p:txBody>
          <a:bodyPr/>
          <a:lstStyle/>
          <a:p>
            <a:fld id="{95108248-E10A-0243-A819-E5D025BA81F4}" type="slidenum">
              <a:rPr lang="ru-RU" smtClean="0"/>
              <a:t>18</a:t>
            </a:fld>
            <a:endParaRPr lang="ru-RU"/>
          </a:p>
        </p:txBody>
      </p:sp>
    </p:spTree>
    <p:extLst>
      <p:ext uri="{BB962C8B-B14F-4D97-AF65-F5344CB8AC3E}">
        <p14:creationId xmlns:p14="http://schemas.microsoft.com/office/powerpoint/2010/main" val="100837637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8937" y="0"/>
            <a:ext cx="7792852" cy="1427018"/>
          </a:xfrm>
        </p:spPr>
        <p:txBody>
          <a:bodyPr>
            <a:normAutofit/>
          </a:bodyPr>
          <a:lstStyle/>
          <a:p>
            <a:pPr algn="ctr"/>
            <a:r>
              <a:rPr lang="en-US" sz="3100" b="1" dirty="0"/>
              <a:t>E.I. </a:t>
            </a:r>
            <a:r>
              <a:rPr lang="en-US" sz="3100" b="1" dirty="0" err="1"/>
              <a:t>Vorobiev</a:t>
            </a:r>
            <a:r>
              <a:rPr lang="en-US" sz="3100" b="1" dirty="0"/>
              <a:t>, </a:t>
            </a:r>
            <a:r>
              <a:rPr lang="en-US" sz="3100" b="1" dirty="0" smtClean="0"/>
              <a:t>A.I. </a:t>
            </a:r>
            <a:r>
              <a:rPr lang="en-US" sz="3100" b="1" dirty="0" err="1"/>
              <a:t>Kitov</a:t>
            </a:r>
            <a:r>
              <a:rPr lang="en-US" sz="3100" b="1" dirty="0"/>
              <a:t> "Medical cybernetics" </a:t>
            </a:r>
            <a:r>
              <a:rPr lang="en-US" sz="3100" b="1" dirty="0" smtClean="0"/>
              <a:t/>
            </a:r>
            <a:br>
              <a:rPr lang="en-US" sz="3100" b="1" dirty="0" smtClean="0"/>
            </a:br>
            <a:r>
              <a:rPr lang="en-US" sz="2000" b="1" dirty="0" smtClean="0"/>
              <a:t>Moscow</a:t>
            </a:r>
            <a:r>
              <a:rPr lang="en-US" sz="2000" b="1" dirty="0"/>
              <a:t>. </a:t>
            </a:r>
            <a:r>
              <a:rPr lang="ru-RU" sz="2000" b="1" dirty="0" err="1"/>
              <a:t>Publishing</a:t>
            </a:r>
            <a:r>
              <a:rPr lang="ru-RU" sz="2000" b="1" dirty="0"/>
              <a:t> </a:t>
            </a:r>
            <a:r>
              <a:rPr lang="ru-RU" sz="2000" b="1" dirty="0" err="1"/>
              <a:t>house</a:t>
            </a:r>
            <a:r>
              <a:rPr lang="ru-RU" sz="2000" b="1" dirty="0"/>
              <a:t> "</a:t>
            </a:r>
            <a:r>
              <a:rPr lang="ru-RU" sz="2000" b="1" dirty="0" err="1"/>
              <a:t>Medicine</a:t>
            </a:r>
            <a:r>
              <a:rPr lang="ru-RU" sz="2000" b="1" dirty="0"/>
              <a:t>", 1983</a:t>
            </a:r>
            <a:r>
              <a:rPr lang="ru-RU" dirty="0"/>
              <a:t/>
            </a:r>
            <a:br>
              <a:rPr lang="ru-RU" dirty="0"/>
            </a:br>
            <a:r>
              <a:rPr lang="ru-RU" sz="1600" b="1" dirty="0">
                <a:latin typeface="Arial" charset="0"/>
                <a:ea typeface="Arial" charset="0"/>
                <a:cs typeface="Arial" charset="0"/>
              </a:rPr>
              <a:t/>
            </a:r>
            <a:br>
              <a:rPr lang="ru-RU" sz="1600" b="1" dirty="0">
                <a:latin typeface="Arial" charset="0"/>
                <a:ea typeface="Arial" charset="0"/>
                <a:cs typeface="Arial" charset="0"/>
              </a:rPr>
            </a:br>
            <a:endParaRPr lang="ru-RU" sz="1600" dirty="0">
              <a:latin typeface="Arial" charset="0"/>
              <a:ea typeface="Arial" charset="0"/>
              <a:cs typeface="Arial" charset="0"/>
            </a:endParaRPr>
          </a:p>
        </p:txBody>
      </p:sp>
      <p:sp>
        <p:nvSpPr>
          <p:cNvPr id="4" name="Текст 3"/>
          <p:cNvSpPr>
            <a:spLocks noGrp="1"/>
          </p:cNvSpPr>
          <p:nvPr>
            <p:ph type="body" sz="half" idx="2"/>
          </p:nvPr>
        </p:nvSpPr>
        <p:spPr>
          <a:xfrm>
            <a:off x="512618" y="1524000"/>
            <a:ext cx="4030807" cy="4535198"/>
          </a:xfrm>
        </p:spPr>
        <p:txBody>
          <a:bodyPr>
            <a:noAutofit/>
          </a:bodyPr>
          <a:lstStyle/>
          <a:p>
            <a:r>
              <a:rPr lang="en-US" dirty="0"/>
              <a:t>This third monograph of </a:t>
            </a:r>
            <a:r>
              <a:rPr lang="en-US" dirty="0" err="1" smtClean="0"/>
              <a:t>A.Kitov</a:t>
            </a:r>
            <a:r>
              <a:rPr lang="en-US" dirty="0"/>
              <a:t> </a:t>
            </a:r>
            <a:r>
              <a:rPr lang="en-US" dirty="0" smtClean="0"/>
              <a:t>is </a:t>
            </a:r>
            <a:r>
              <a:rPr lang="en-US" dirty="0"/>
              <a:t>devoted to the problems of medical cybernetics, sums up the "medical period" of his scientific activity.</a:t>
            </a:r>
          </a:p>
          <a:p>
            <a:r>
              <a:rPr lang="en-US" dirty="0"/>
              <a:t>It should be noted that under the leadership of </a:t>
            </a:r>
            <a:r>
              <a:rPr lang="en-US" dirty="0" err="1"/>
              <a:t>A.I.Kitov</a:t>
            </a:r>
            <a:r>
              <a:rPr lang="en-US" dirty="0"/>
              <a:t>, as the chief designer of the Automated Management System of the Ministry of Health, </a:t>
            </a:r>
            <a:r>
              <a:rPr lang="en-US" dirty="0" smtClean="0"/>
              <a:t>solutions </a:t>
            </a:r>
            <a:r>
              <a:rPr lang="en-US" dirty="0"/>
              <a:t>for diagnostic information systems in the field of radiation and drug therapy were </a:t>
            </a:r>
            <a:r>
              <a:rPr lang="en-US" dirty="0" smtClean="0"/>
              <a:t>created, as well as </a:t>
            </a:r>
            <a:r>
              <a:rPr lang="en-US" dirty="0"/>
              <a:t>information system "The Oncological Register".</a:t>
            </a:r>
          </a:p>
          <a:p>
            <a:r>
              <a:rPr lang="en-US" dirty="0"/>
              <a:t>In the USSR </a:t>
            </a:r>
            <a:r>
              <a:rPr lang="en-US" dirty="0" err="1"/>
              <a:t>A.Kitov</a:t>
            </a:r>
            <a:r>
              <a:rPr lang="en-US" dirty="0"/>
              <a:t> began </a:t>
            </a:r>
            <a:r>
              <a:rPr lang="en-US" dirty="0" smtClean="0"/>
              <a:t>research </a:t>
            </a:r>
            <a:r>
              <a:rPr lang="en-US" dirty="0"/>
              <a:t>in the field of medical cybernetics practically from scratch and he managed to advance </a:t>
            </a:r>
            <a:r>
              <a:rPr lang="en-US" dirty="0" smtClean="0"/>
              <a:t>medical </a:t>
            </a:r>
            <a:r>
              <a:rPr lang="en-US" dirty="0"/>
              <a:t>cybernetics of the country for several decades ahead. His scientific results in the field of medical informatics and </a:t>
            </a:r>
            <a:r>
              <a:rPr lang="en-US" dirty="0" smtClean="0"/>
              <a:t>computer </a:t>
            </a:r>
            <a:r>
              <a:rPr lang="en-US" dirty="0"/>
              <a:t>systems</a:t>
            </a:r>
            <a:r>
              <a:rPr lang="en-US" dirty="0" smtClean="0"/>
              <a:t> </a:t>
            </a:r>
            <a:r>
              <a:rPr lang="en-US" dirty="0"/>
              <a:t>in management </a:t>
            </a:r>
            <a:r>
              <a:rPr lang="en-US" dirty="0" smtClean="0"/>
              <a:t>are </a:t>
            </a:r>
            <a:r>
              <a:rPr lang="en-US" dirty="0"/>
              <a:t>still relevant today.</a:t>
            </a:r>
            <a:endParaRPr lang="ru-RU" dirty="0"/>
          </a:p>
        </p:txBody>
      </p:sp>
      <p:pic>
        <p:nvPicPr>
          <p:cNvPr id="6" name="Рисунок 38"/>
          <p:cNvPicPr/>
          <p:nvPr/>
        </p:nvPicPr>
        <p:blipFill>
          <a:blip r:embed="rId3" cstate="print">
            <a:lum bright="-6000" contrast="18000"/>
            <a:extLst>
              <a:ext uri="{28A0092B-C50C-407E-A947-70E740481C1C}">
                <a14:useLocalDpi xmlns:a14="http://schemas.microsoft.com/office/drawing/2010/main" val="0"/>
              </a:ext>
            </a:extLst>
          </a:blip>
          <a:srcRect/>
          <a:stretch>
            <a:fillRect/>
          </a:stretch>
        </p:blipFill>
        <p:spPr bwMode="auto">
          <a:xfrm>
            <a:off x="5260373" y="1524000"/>
            <a:ext cx="2995353" cy="4336473"/>
          </a:xfrm>
          <a:prstGeom prst="rect">
            <a:avLst/>
          </a:prstGeom>
          <a:noFill/>
          <a:ln>
            <a:noFill/>
          </a:ln>
        </p:spPr>
      </p:pic>
      <p:sp>
        <p:nvSpPr>
          <p:cNvPr id="3" name="Номер слайда 2"/>
          <p:cNvSpPr>
            <a:spLocks noGrp="1"/>
          </p:cNvSpPr>
          <p:nvPr>
            <p:ph type="sldNum" sz="quarter" idx="12"/>
          </p:nvPr>
        </p:nvSpPr>
        <p:spPr/>
        <p:txBody>
          <a:bodyPr/>
          <a:lstStyle/>
          <a:p>
            <a:fld id="{95108248-E10A-0243-A819-E5D025BA81F4}" type="slidenum">
              <a:rPr lang="ru-RU" smtClean="0"/>
              <a:t>19</a:t>
            </a:fld>
            <a:endParaRPr lang="ru-RU"/>
          </a:p>
        </p:txBody>
      </p:sp>
    </p:spTree>
    <p:extLst>
      <p:ext uri="{BB962C8B-B14F-4D97-AF65-F5344CB8AC3E}">
        <p14:creationId xmlns:p14="http://schemas.microsoft.com/office/powerpoint/2010/main" val="99280074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96982" y="105569"/>
            <a:ext cx="4532167" cy="6615907"/>
          </a:xfrm>
        </p:spPr>
        <p:txBody>
          <a:bodyPr>
            <a:noAutofit/>
          </a:bodyPr>
          <a:lstStyle/>
          <a:p>
            <a:pPr algn="just"/>
            <a:r>
              <a:rPr lang="en-US" sz="1600" dirty="0"/>
              <a:t>Anatoly </a:t>
            </a:r>
            <a:r>
              <a:rPr lang="en-US" sz="1600" dirty="0" err="1"/>
              <a:t>Kitov</a:t>
            </a:r>
            <a:r>
              <a:rPr lang="en-US" sz="1600" dirty="0"/>
              <a:t> (1920-2005) - an outstanding Soviet and Russian scientist, the founder of a number of scientific directions in the USSR. He wrote first soviet leading monographs and textbooks on computers, programming, algorithmic languages, automated management systems, information systems for defense, economics and medicine. He carried out a large practical work on the computerization of these directions. In the USSR, A.I. </a:t>
            </a:r>
            <a:r>
              <a:rPr lang="en-US" sz="1600" dirty="0" err="1"/>
              <a:t>Kitov</a:t>
            </a:r>
            <a:r>
              <a:rPr lang="en-US" sz="1600" dirty="0"/>
              <a:t> was one of the main fighters for the rehabilitation of the cybernetics, referred as "bourgeois pseudoscience“ in the USSR, being the author of the first positive publication about it. He was a  convinced propagandist of </a:t>
            </a:r>
            <a:r>
              <a:rPr lang="en-US" sz="1600" dirty="0" err="1"/>
              <a:t>cybernetic's</a:t>
            </a:r>
            <a:r>
              <a:rPr lang="en-US" sz="1600" dirty="0"/>
              <a:t> ideas.</a:t>
            </a:r>
          </a:p>
          <a:p>
            <a:pPr algn="just"/>
            <a:r>
              <a:rPr lang="en-US" sz="1600" dirty="0"/>
              <a:t>Scientific works and articles written by him independently and jointly with A.I. Berg, A.A. </a:t>
            </a:r>
            <a:r>
              <a:rPr lang="en-US" sz="1600" dirty="0" err="1"/>
              <a:t>Lyapunov</a:t>
            </a:r>
            <a:r>
              <a:rPr lang="en-US" sz="1600" dirty="0"/>
              <a:t> and S.L. </a:t>
            </a:r>
            <a:r>
              <a:rPr lang="en-US" sz="1600" dirty="0" err="1"/>
              <a:t>Sobolev</a:t>
            </a:r>
            <a:r>
              <a:rPr lang="en-US" sz="1600" dirty="0"/>
              <a:t>, dating back to the period 1952-1961, played a huge role in the recognition of cybernetics as science and the development of computer science in the Soviet Union and in other countries. </a:t>
            </a:r>
          </a:p>
          <a:p>
            <a:pPr algn="just"/>
            <a:r>
              <a:rPr lang="en-US" sz="1600" dirty="0"/>
              <a:t>A.I. </a:t>
            </a:r>
            <a:r>
              <a:rPr lang="en-US" sz="1600" dirty="0" err="1"/>
              <a:t>Kitov</a:t>
            </a:r>
            <a:r>
              <a:rPr lang="en-US" sz="1600" dirty="0"/>
              <a:t> is known as the first who raised the question of the need to create a Joint computer network for the management of the national economy of the USSR on the basis of the common network use of the all computers and economic-mathematical methods. </a:t>
            </a:r>
            <a:endParaRPr lang="ru-RU" sz="1600" dirty="0"/>
          </a:p>
        </p:txBody>
      </p:sp>
      <p:sp>
        <p:nvSpPr>
          <p:cNvPr id="4" name="Объект 3"/>
          <p:cNvSpPr>
            <a:spLocks noGrp="1"/>
          </p:cNvSpPr>
          <p:nvPr>
            <p:ph sz="half" idx="2"/>
          </p:nvPr>
        </p:nvSpPr>
        <p:spPr>
          <a:xfrm>
            <a:off x="4738254" y="190682"/>
            <a:ext cx="4197928" cy="6445680"/>
          </a:xfrm>
        </p:spPr>
        <p:txBody>
          <a:bodyPr>
            <a:normAutofit fontScale="25000" lnSpcReduction="20000"/>
          </a:bodyPr>
          <a:lstStyle/>
          <a:p>
            <a:pPr algn="just"/>
            <a:r>
              <a:rPr lang="en-US" sz="6400" dirty="0" smtClean="0"/>
              <a:t>Technically </a:t>
            </a:r>
            <a:r>
              <a:rPr lang="en-US" sz="6400" dirty="0"/>
              <a:t>this global computer </a:t>
            </a:r>
            <a:r>
              <a:rPr lang="en-US" sz="6400" dirty="0" smtClean="0"/>
              <a:t>system, </a:t>
            </a:r>
            <a:r>
              <a:rPr lang="en-US" sz="6400" dirty="0"/>
              <a:t>according </a:t>
            </a:r>
            <a:r>
              <a:rPr lang="en-US" sz="6400" dirty="0" smtClean="0"/>
              <a:t>to his proposal, </a:t>
            </a:r>
            <a:r>
              <a:rPr lang="en-US" sz="6400" dirty="0"/>
              <a:t>should be as a global computer network covering the entire territory of the USSR and consisting of thousands of computer centers. In 1958, </a:t>
            </a:r>
            <a:r>
              <a:rPr lang="en-US" sz="6400" dirty="0" err="1"/>
              <a:t>A.Kitov</a:t>
            </a:r>
            <a:r>
              <a:rPr lang="en-US" sz="6400" dirty="0"/>
              <a:t> published these </a:t>
            </a:r>
            <a:r>
              <a:rPr lang="en-US" sz="6400" dirty="0" smtClean="0"/>
              <a:t>ideas </a:t>
            </a:r>
            <a:r>
              <a:rPr lang="en-US" sz="6400" dirty="0"/>
              <a:t>of the creation of the Joint State Network of Computing Centers (EGSVC in Russian) in the brochure "Electronic computers", published in </a:t>
            </a:r>
            <a:r>
              <a:rPr lang="en-US" sz="6400" dirty="0" smtClean="0"/>
              <a:t>mass </a:t>
            </a:r>
            <a:r>
              <a:rPr lang="en-US" sz="6400" dirty="0"/>
              <a:t>circulation by the All-Union Society </a:t>
            </a:r>
            <a:r>
              <a:rPr lang="en-US" sz="6400" dirty="0" smtClean="0"/>
              <a:t>“</a:t>
            </a:r>
            <a:r>
              <a:rPr lang="en-US" sz="6400" dirty="0" err="1" smtClean="0"/>
              <a:t>Znanie</a:t>
            </a:r>
            <a:r>
              <a:rPr lang="en-US" sz="6400" dirty="0" smtClean="0"/>
              <a:t>". </a:t>
            </a:r>
            <a:r>
              <a:rPr lang="en-US" sz="6400" dirty="0"/>
              <a:t>In January 1959, A.I. </a:t>
            </a:r>
            <a:r>
              <a:rPr lang="en-US" sz="6400" dirty="0" err="1"/>
              <a:t>Kitov</a:t>
            </a:r>
            <a:r>
              <a:rPr lang="en-US" sz="6400" dirty="0"/>
              <a:t> sent the letter to the First secretary of the Communist Party and the Chairman of the Council of Ministers of the USSR N.S. Khrushchev. In this letter he proposed to radically change the methods and means of managing the economy of the Soviet Union by "moving from manual and personal forms of management to automated systems based on the wide use of </a:t>
            </a:r>
            <a:r>
              <a:rPr lang="en-US" sz="6400" dirty="0" smtClean="0"/>
              <a:t>computers".</a:t>
            </a:r>
            <a:endParaRPr lang="ru-RU" sz="6400" dirty="0"/>
          </a:p>
          <a:p>
            <a:pPr algn="just"/>
            <a:r>
              <a:rPr lang="en-US" sz="6400" dirty="0"/>
              <a:t>This letter served as a serious catalyst for the development of computer production in the USSR. But the main idea of A. </a:t>
            </a:r>
            <a:r>
              <a:rPr lang="en-US" sz="6400" dirty="0" err="1"/>
              <a:t>Kitov</a:t>
            </a:r>
            <a:r>
              <a:rPr lang="en-US" sz="6400" dirty="0"/>
              <a:t> about the restructuring of the management of the national economy on the basis of the EGSVC was </a:t>
            </a:r>
            <a:r>
              <a:rPr lang="en-US" sz="6400" dirty="0" smtClean="0"/>
              <a:t>ignored </a:t>
            </a:r>
            <a:r>
              <a:rPr lang="en-US" sz="6400" dirty="0"/>
              <a:t>by the Soviet leadership. Then </a:t>
            </a:r>
            <a:r>
              <a:rPr lang="en-US" sz="6400" dirty="0" smtClean="0"/>
              <a:t>in autumn 1959</a:t>
            </a:r>
            <a:r>
              <a:rPr lang="en-US" sz="6400" dirty="0"/>
              <a:t>, </a:t>
            </a:r>
            <a:r>
              <a:rPr lang="en-US" sz="6400" dirty="0" err="1"/>
              <a:t>A.Kitov</a:t>
            </a:r>
            <a:r>
              <a:rPr lang="en-US" sz="6400" dirty="0"/>
              <a:t> sent his second letter to N.S. Khrushchev. The first part of this letter contained sharp criticism of a number of leaders and, in the first place, the leadership of the </a:t>
            </a:r>
            <a:r>
              <a:rPr lang="en-US" sz="6400" dirty="0" smtClean="0"/>
              <a:t>Soviet </a:t>
            </a:r>
            <a:r>
              <a:rPr lang="en-US" sz="6400" dirty="0"/>
              <a:t>Ministry of Defense for the slowness of </a:t>
            </a:r>
            <a:r>
              <a:rPr lang="en-US" sz="6400" dirty="0" smtClean="0"/>
              <a:t>implementation of the usage of </a:t>
            </a:r>
            <a:r>
              <a:rPr lang="en-US" sz="6400" dirty="0"/>
              <a:t>computers. </a:t>
            </a:r>
            <a:endParaRPr lang="ru-RU" sz="6400" dirty="0"/>
          </a:p>
          <a:p>
            <a:pPr marL="0" indent="0">
              <a:spcAft>
                <a:spcPts val="600"/>
              </a:spcAft>
              <a:buNone/>
            </a:pPr>
            <a:endParaRPr lang="ru-RU" dirty="0"/>
          </a:p>
          <a:p>
            <a:endParaRPr lang="ru-RU" dirty="0"/>
          </a:p>
        </p:txBody>
      </p:sp>
      <p:sp>
        <p:nvSpPr>
          <p:cNvPr id="2" name="Номер слайда 1"/>
          <p:cNvSpPr>
            <a:spLocks noGrp="1"/>
          </p:cNvSpPr>
          <p:nvPr>
            <p:ph type="sldNum" sz="quarter" idx="12"/>
          </p:nvPr>
        </p:nvSpPr>
        <p:spPr/>
        <p:txBody>
          <a:bodyPr/>
          <a:lstStyle/>
          <a:p>
            <a:fld id="{95108248-E10A-0243-A819-E5D025BA81F4}" type="slidenum">
              <a:rPr lang="ru-RU" smtClean="0"/>
              <a:t>2</a:t>
            </a:fld>
            <a:endParaRPr lang="ru-RU"/>
          </a:p>
        </p:txBody>
      </p:sp>
    </p:spTree>
    <p:extLst>
      <p:ext uri="{BB962C8B-B14F-4D97-AF65-F5344CB8AC3E}">
        <p14:creationId xmlns:p14="http://schemas.microsoft.com/office/powerpoint/2010/main" val="1994377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0608" y="96981"/>
            <a:ext cx="8475415" cy="1073039"/>
          </a:xfrm>
        </p:spPr>
        <p:txBody>
          <a:bodyPr>
            <a:normAutofit/>
          </a:bodyPr>
          <a:lstStyle/>
          <a:p>
            <a:pPr algn="ctr"/>
            <a:r>
              <a:rPr lang="en-US" sz="2800" b="1" dirty="0">
                <a:latin typeface="+mn-lt"/>
                <a:ea typeface="Arial" charset="0"/>
                <a:cs typeface="Arial" charset="0"/>
              </a:rPr>
              <a:t>A.I.</a:t>
            </a:r>
            <a:r>
              <a:rPr lang="ru-RU" sz="2800" b="1" dirty="0">
                <a:latin typeface="+mn-lt"/>
                <a:ea typeface="Arial" charset="0"/>
                <a:cs typeface="Arial" charset="0"/>
              </a:rPr>
              <a:t> </a:t>
            </a:r>
            <a:r>
              <a:rPr lang="en-US" sz="2800" b="1" dirty="0" err="1">
                <a:latin typeface="+mn-lt"/>
                <a:ea typeface="Arial" charset="0"/>
                <a:cs typeface="Arial" charset="0"/>
              </a:rPr>
              <a:t>Kitov</a:t>
            </a:r>
            <a:r>
              <a:rPr lang="en-US" sz="2800" b="1" dirty="0">
                <a:latin typeface="+mn-lt"/>
                <a:ea typeface="Arial" charset="0"/>
                <a:cs typeface="Arial" charset="0"/>
              </a:rPr>
              <a:t> and N.A.</a:t>
            </a:r>
            <a:r>
              <a:rPr lang="ru-RU" sz="2800" b="1" dirty="0">
                <a:latin typeface="+mn-lt"/>
                <a:ea typeface="Arial" charset="0"/>
                <a:cs typeface="Arial" charset="0"/>
              </a:rPr>
              <a:t> </a:t>
            </a:r>
            <a:r>
              <a:rPr lang="en-US" sz="2800" b="1" dirty="0" err="1">
                <a:latin typeface="+mn-lt"/>
                <a:ea typeface="Arial" charset="0"/>
                <a:cs typeface="Arial" charset="0"/>
              </a:rPr>
              <a:t>Krinitskii</a:t>
            </a:r>
            <a:r>
              <a:rPr lang="en-US" sz="2800" b="1" dirty="0">
                <a:latin typeface="+mn-lt"/>
                <a:ea typeface="Arial" charset="0"/>
                <a:cs typeface="Arial" charset="0"/>
              </a:rPr>
              <a:t> “Electronic computers”</a:t>
            </a:r>
            <a:r>
              <a:rPr lang="ru-RU" sz="2800" b="1" dirty="0">
                <a:latin typeface="+mn-lt"/>
                <a:ea typeface="Arial" charset="0"/>
                <a:cs typeface="Arial" charset="0"/>
              </a:rPr>
              <a:t> </a:t>
            </a:r>
            <a:br>
              <a:rPr lang="ru-RU" sz="2800" b="1" dirty="0">
                <a:latin typeface="+mn-lt"/>
                <a:ea typeface="Arial" charset="0"/>
                <a:cs typeface="Arial" charset="0"/>
              </a:rPr>
            </a:br>
            <a:r>
              <a:rPr lang="en-US" sz="2000" dirty="0">
                <a:latin typeface="+mn-lt"/>
                <a:ea typeface="Arial" charset="0"/>
                <a:cs typeface="Arial" charset="0"/>
              </a:rPr>
              <a:t>Oxford, London, New York, Paris. </a:t>
            </a:r>
            <a:br>
              <a:rPr lang="en-US" sz="2000" dirty="0">
                <a:latin typeface="+mn-lt"/>
                <a:ea typeface="Arial" charset="0"/>
                <a:cs typeface="Arial" charset="0"/>
              </a:rPr>
            </a:br>
            <a:r>
              <a:rPr lang="ru-RU" sz="2000" dirty="0" err="1">
                <a:latin typeface="+mn-lt"/>
              </a:rPr>
              <a:t>Publishing</a:t>
            </a:r>
            <a:r>
              <a:rPr lang="ru-RU" sz="2000" dirty="0">
                <a:latin typeface="+mn-lt"/>
              </a:rPr>
              <a:t> </a:t>
            </a:r>
            <a:r>
              <a:rPr lang="ru-RU" sz="2000" dirty="0" err="1">
                <a:latin typeface="+mn-lt"/>
              </a:rPr>
              <a:t>house</a:t>
            </a:r>
            <a:r>
              <a:rPr lang="ru-RU" sz="2000" dirty="0" smtClean="0">
                <a:latin typeface="+mn-lt"/>
                <a:ea typeface="Arial" charset="0"/>
                <a:cs typeface="Arial" charset="0"/>
              </a:rPr>
              <a:t> </a:t>
            </a:r>
            <a:r>
              <a:rPr lang="ru-RU" sz="2000" dirty="0">
                <a:latin typeface="+mn-lt"/>
                <a:ea typeface="Arial" charset="0"/>
                <a:cs typeface="Arial" charset="0"/>
              </a:rPr>
              <a:t>«</a:t>
            </a:r>
            <a:r>
              <a:rPr lang="en-US" sz="2000" dirty="0" err="1">
                <a:latin typeface="+mn-lt"/>
                <a:ea typeface="Arial" charset="0"/>
                <a:cs typeface="Arial" charset="0"/>
              </a:rPr>
              <a:t>Pergamon</a:t>
            </a:r>
            <a:r>
              <a:rPr lang="en-US" sz="2000" dirty="0">
                <a:latin typeface="+mn-lt"/>
                <a:ea typeface="Arial" charset="0"/>
                <a:cs typeface="Arial" charset="0"/>
              </a:rPr>
              <a:t> Press</a:t>
            </a:r>
            <a:r>
              <a:rPr lang="ru-RU" sz="2000" dirty="0">
                <a:latin typeface="+mn-lt"/>
                <a:ea typeface="Arial" charset="0"/>
                <a:cs typeface="Arial" charset="0"/>
              </a:rPr>
              <a:t>»</a:t>
            </a:r>
            <a:r>
              <a:rPr lang="en-US" sz="2000" dirty="0">
                <a:latin typeface="+mn-lt"/>
                <a:ea typeface="Arial" charset="0"/>
                <a:cs typeface="Arial" charset="0"/>
              </a:rPr>
              <a:t>, 1962.</a:t>
            </a:r>
            <a:endParaRPr lang="ru-RU" sz="2000" dirty="0">
              <a:latin typeface="+mn-lt"/>
              <a:ea typeface="Arial" charset="0"/>
              <a:cs typeface="Arial" charset="0"/>
            </a:endParaRPr>
          </a:p>
        </p:txBody>
      </p:sp>
      <p:sp>
        <p:nvSpPr>
          <p:cNvPr id="4" name="Текст 3"/>
          <p:cNvSpPr>
            <a:spLocks noGrp="1"/>
          </p:cNvSpPr>
          <p:nvPr>
            <p:ph type="body" sz="half" idx="2"/>
          </p:nvPr>
        </p:nvSpPr>
        <p:spPr>
          <a:xfrm>
            <a:off x="629841" y="2092036"/>
            <a:ext cx="3913584" cy="4165888"/>
          </a:xfrm>
        </p:spPr>
        <p:txBody>
          <a:bodyPr>
            <a:noAutofit/>
          </a:bodyPr>
          <a:lstStyle/>
          <a:p>
            <a:r>
              <a:rPr lang="ru-RU" sz="1100" b="1" dirty="0"/>
              <a:t/>
            </a:r>
            <a:br>
              <a:rPr lang="ru-RU" sz="1100" b="1" dirty="0"/>
            </a:br>
            <a:r>
              <a:rPr lang="ru-RU" sz="1100" dirty="0"/>
              <a:t> </a:t>
            </a:r>
            <a:br>
              <a:rPr lang="ru-RU" sz="1100" dirty="0"/>
            </a:br>
            <a:r>
              <a:rPr lang="en-US" sz="1100" b="1" dirty="0"/>
              <a:t> </a:t>
            </a:r>
            <a:r>
              <a:rPr lang="ru-RU" sz="1100" b="1" dirty="0"/>
              <a:t/>
            </a:r>
            <a:br>
              <a:rPr lang="ru-RU" sz="1100" b="1" dirty="0"/>
            </a:br>
            <a:endParaRPr lang="ru-RU" sz="1100" dirty="0"/>
          </a:p>
        </p:txBody>
      </p:sp>
      <p:pic>
        <p:nvPicPr>
          <p:cNvPr id="5" name="Рисунок 14"/>
          <p:cNvPicPr/>
          <p:nvPr/>
        </p:nvPicPr>
        <p:blipFill>
          <a:blip r:embed="rId3">
            <a:extLst>
              <a:ext uri="{28A0092B-C50C-407E-A947-70E740481C1C}">
                <a14:useLocalDpi xmlns:a14="http://schemas.microsoft.com/office/drawing/2010/main" val="0"/>
              </a:ext>
            </a:extLst>
          </a:blip>
          <a:srcRect/>
          <a:stretch>
            <a:fillRect/>
          </a:stretch>
        </p:blipFill>
        <p:spPr bwMode="auto">
          <a:xfrm>
            <a:off x="5755961" y="1463039"/>
            <a:ext cx="3260172" cy="4531381"/>
          </a:xfrm>
          <a:prstGeom prst="rect">
            <a:avLst/>
          </a:prstGeom>
          <a:noFill/>
        </p:spPr>
      </p:pic>
      <p:pic>
        <p:nvPicPr>
          <p:cNvPr id="7" name="Рисунок 36"/>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871693" y="3979113"/>
            <a:ext cx="3913583" cy="2742363"/>
          </a:xfrm>
          <a:prstGeom prst="rect">
            <a:avLst/>
          </a:prstGeom>
          <a:noFill/>
          <a:ln>
            <a:noFill/>
          </a:ln>
        </p:spPr>
      </p:pic>
      <p:sp>
        <p:nvSpPr>
          <p:cNvPr id="3" name="TextBox 2"/>
          <p:cNvSpPr txBox="1"/>
          <p:nvPr/>
        </p:nvSpPr>
        <p:spPr>
          <a:xfrm>
            <a:off x="96982" y="1420405"/>
            <a:ext cx="5486400" cy="2308324"/>
          </a:xfrm>
          <a:prstGeom prst="rect">
            <a:avLst/>
          </a:prstGeom>
          <a:noFill/>
        </p:spPr>
        <p:txBody>
          <a:bodyPr wrap="square" rtlCol="0">
            <a:spAutoFit/>
          </a:bodyPr>
          <a:lstStyle/>
          <a:p>
            <a:r>
              <a:rPr lang="en-US" dirty="0"/>
              <a:t>Famous international publishing house "</a:t>
            </a:r>
            <a:r>
              <a:rPr lang="en-US" dirty="0" err="1"/>
              <a:t>Pergamon</a:t>
            </a:r>
            <a:r>
              <a:rPr lang="en-US" dirty="0"/>
              <a:t> Press" (Oxford, London, New York, Paris) published the book  "Electronic computers" of </a:t>
            </a:r>
            <a:r>
              <a:rPr lang="en-US" dirty="0" err="1"/>
              <a:t>A.Kitov</a:t>
            </a:r>
            <a:r>
              <a:rPr lang="en-US" dirty="0"/>
              <a:t> and </a:t>
            </a:r>
            <a:r>
              <a:rPr lang="en-US" dirty="0" err="1"/>
              <a:t>N.Krinitsky</a:t>
            </a:r>
            <a:r>
              <a:rPr lang="en-US" dirty="0"/>
              <a:t>  (1958). The scientific editor of this English edition </a:t>
            </a:r>
            <a:r>
              <a:rPr lang="en-US" dirty="0" smtClean="0"/>
              <a:t>was </a:t>
            </a:r>
            <a:r>
              <a:rPr lang="en-US" dirty="0"/>
              <a:t>the world-famous computer scientist </a:t>
            </a:r>
            <a:r>
              <a:rPr lang="en-US" dirty="0" smtClean="0"/>
              <a:t>professor </a:t>
            </a:r>
            <a:r>
              <a:rPr lang="en-US" dirty="0" err="1"/>
              <a:t>A.D.Booth</a:t>
            </a:r>
            <a:r>
              <a:rPr lang="en-US" dirty="0"/>
              <a:t>. The publication was carried out within the international series of monographs "International Series of Monographs on Electronics and Instrumentation</a:t>
            </a:r>
            <a:r>
              <a:rPr lang="en-US" dirty="0" smtClean="0"/>
              <a:t>".</a:t>
            </a:r>
            <a:endParaRPr lang="ru-RU" dirty="0"/>
          </a:p>
        </p:txBody>
      </p:sp>
      <p:sp>
        <p:nvSpPr>
          <p:cNvPr id="6" name="Номер слайда 5"/>
          <p:cNvSpPr>
            <a:spLocks noGrp="1"/>
          </p:cNvSpPr>
          <p:nvPr>
            <p:ph type="sldNum" sz="quarter" idx="12"/>
          </p:nvPr>
        </p:nvSpPr>
        <p:spPr/>
        <p:txBody>
          <a:bodyPr/>
          <a:lstStyle/>
          <a:p>
            <a:fld id="{95108248-E10A-0243-A819-E5D025BA81F4}" type="slidenum">
              <a:rPr lang="ru-RU" smtClean="0"/>
              <a:t>20</a:t>
            </a:fld>
            <a:endParaRPr lang="ru-RU" dirty="0"/>
          </a:p>
        </p:txBody>
      </p:sp>
    </p:spTree>
    <p:extLst>
      <p:ext uri="{BB962C8B-B14F-4D97-AF65-F5344CB8AC3E}">
        <p14:creationId xmlns:p14="http://schemas.microsoft.com/office/powerpoint/2010/main" val="38742860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836" y="189429"/>
            <a:ext cx="4281055" cy="1620982"/>
          </a:xfrm>
        </p:spPr>
        <p:txBody>
          <a:bodyPr>
            <a:normAutofit fontScale="90000"/>
          </a:bodyPr>
          <a:lstStyle/>
          <a:p>
            <a:pPr algn="ctr"/>
            <a:r>
              <a:rPr lang="ru-RU" dirty="0"/>
              <a:t/>
            </a:r>
            <a:br>
              <a:rPr lang="ru-RU" dirty="0"/>
            </a:br>
            <a:r>
              <a:rPr lang="ru-RU" dirty="0"/>
              <a:t/>
            </a:r>
            <a:br>
              <a:rPr lang="ru-RU" dirty="0"/>
            </a:br>
            <a:r>
              <a:rPr lang="ru-RU" dirty="0"/>
              <a:t/>
            </a:r>
            <a:br>
              <a:rPr lang="ru-RU" dirty="0"/>
            </a:br>
            <a:r>
              <a:rPr lang="en-US" dirty="0"/>
              <a:t/>
            </a:r>
            <a:br>
              <a:rPr lang="en-US" dirty="0"/>
            </a:br>
            <a:r>
              <a:rPr lang="en-US" sz="2700" b="1" dirty="0" err="1">
                <a:latin typeface="+mn-lt"/>
              </a:rPr>
              <a:t>A.I.Kitov</a:t>
            </a:r>
            <a:r>
              <a:rPr lang="en-US" sz="2700" b="1" dirty="0">
                <a:latin typeface="+mn-lt"/>
              </a:rPr>
              <a:t> "</a:t>
            </a:r>
            <a:r>
              <a:rPr lang="en-US" sz="2700" b="1" dirty="0" err="1">
                <a:latin typeface="+mn-lt"/>
              </a:rPr>
              <a:t>Electronicke</a:t>
            </a:r>
            <a:r>
              <a:rPr lang="en-US" sz="2700" b="1" dirty="0">
                <a:latin typeface="+mn-lt"/>
              </a:rPr>
              <a:t> </a:t>
            </a:r>
            <a:r>
              <a:rPr lang="en-US" sz="2700" b="1" dirty="0" err="1" smtClean="0">
                <a:latin typeface="+mn-lt"/>
              </a:rPr>
              <a:t>cislicove</a:t>
            </a:r>
            <a:r>
              <a:rPr lang="en-US" sz="2700" b="1" dirty="0" smtClean="0">
                <a:latin typeface="+mn-lt"/>
              </a:rPr>
              <a:t> </a:t>
            </a:r>
            <a:r>
              <a:rPr lang="en-US" sz="2700" b="1" dirty="0" err="1">
                <a:latin typeface="+mn-lt"/>
              </a:rPr>
              <a:t>pocitace</a:t>
            </a:r>
            <a:r>
              <a:rPr lang="en-US" sz="2700" b="1" dirty="0">
                <a:latin typeface="+mn-lt"/>
              </a:rPr>
              <a:t>". Prague, 1960.</a:t>
            </a:r>
            <a:r>
              <a:rPr lang="ru-RU" sz="2700" dirty="0"/>
              <a:t/>
            </a:r>
            <a:br>
              <a:rPr lang="ru-RU" sz="2700" dirty="0"/>
            </a:br>
            <a:r>
              <a:rPr lang="en-US" sz="1800" dirty="0"/>
              <a:t>The publication in Czechoslovakia of the </a:t>
            </a:r>
            <a:r>
              <a:rPr lang="en-US" sz="1800" dirty="0" err="1"/>
              <a:t>Kitov’s</a:t>
            </a:r>
            <a:r>
              <a:rPr lang="en-US" sz="1800" dirty="0"/>
              <a:t> book “Electronic Digital </a:t>
            </a:r>
            <a:r>
              <a:rPr lang="en-US" sz="1800" dirty="0" smtClean="0"/>
              <a:t>Computers” </a:t>
            </a:r>
            <a:r>
              <a:rPr lang="en-US" sz="1800" dirty="0"/>
              <a:t>(1956).</a:t>
            </a:r>
            <a:r>
              <a:rPr lang="ru-RU" dirty="0"/>
              <a:t/>
            </a:r>
            <a:br>
              <a:rPr lang="ru-RU" dirty="0"/>
            </a:br>
            <a:endParaRPr lang="ru-RU" dirty="0"/>
          </a:p>
        </p:txBody>
      </p:sp>
      <p:sp>
        <p:nvSpPr>
          <p:cNvPr id="3" name="Объект 2"/>
          <p:cNvSpPr>
            <a:spLocks noGrp="1"/>
          </p:cNvSpPr>
          <p:nvPr>
            <p:ph idx="1"/>
          </p:nvPr>
        </p:nvSpPr>
        <p:spPr>
          <a:xfrm>
            <a:off x="4613565" y="331621"/>
            <a:ext cx="4405744" cy="1620982"/>
          </a:xfrm>
        </p:spPr>
        <p:txBody>
          <a:bodyPr>
            <a:normAutofit fontScale="77500" lnSpcReduction="20000"/>
          </a:bodyPr>
          <a:lstStyle/>
          <a:p>
            <a:pPr marL="0" indent="0" algn="ctr">
              <a:buNone/>
            </a:pPr>
            <a:r>
              <a:rPr lang="en-US" sz="3100" b="1" dirty="0" err="1"/>
              <a:t>A.Kitow</a:t>
            </a:r>
            <a:r>
              <a:rPr lang="en-US" sz="3100" b="1" dirty="0"/>
              <a:t> "</a:t>
            </a:r>
            <a:r>
              <a:rPr lang="en-US" sz="3100" b="1" dirty="0" err="1"/>
              <a:t>Electroniczne</a:t>
            </a:r>
            <a:r>
              <a:rPr lang="en-US" sz="3100" b="1" dirty="0"/>
              <a:t> </a:t>
            </a:r>
            <a:r>
              <a:rPr lang="en-US" sz="3100" b="1" dirty="0" err="1"/>
              <a:t>maszyny</a:t>
            </a:r>
            <a:r>
              <a:rPr lang="en-US" sz="3100" b="1" dirty="0"/>
              <a:t> </a:t>
            </a:r>
            <a:r>
              <a:rPr lang="en-US" sz="3100" b="1" dirty="0" err="1"/>
              <a:t>cyfrove</a:t>
            </a:r>
            <a:r>
              <a:rPr lang="en-US" sz="3100" b="1" dirty="0"/>
              <a:t>". Warsaw, 1959.</a:t>
            </a:r>
            <a:endParaRPr lang="ru-RU" sz="3100" dirty="0"/>
          </a:p>
          <a:p>
            <a:pPr marL="0" indent="0" algn="ctr">
              <a:buNone/>
            </a:pPr>
            <a:r>
              <a:rPr lang="en-US" sz="2300" dirty="0"/>
              <a:t>The publication in Poland of A.I. </a:t>
            </a:r>
            <a:r>
              <a:rPr lang="en-US" sz="2300" dirty="0" err="1"/>
              <a:t>Kitov's</a:t>
            </a:r>
            <a:r>
              <a:rPr lang="en-US" sz="2300" dirty="0"/>
              <a:t> book "Electronic digital </a:t>
            </a:r>
            <a:r>
              <a:rPr lang="en-US" sz="2400" dirty="0"/>
              <a:t>Computers </a:t>
            </a:r>
            <a:r>
              <a:rPr lang="en-US" sz="2300" dirty="0" smtClean="0"/>
              <a:t>" </a:t>
            </a:r>
            <a:r>
              <a:rPr lang="en-US" sz="2300" dirty="0"/>
              <a:t>(1956).</a:t>
            </a:r>
            <a:endParaRPr lang="ru-RU" sz="2300" dirty="0"/>
          </a:p>
          <a:p>
            <a:endParaRPr lang="ru-RU" dirty="0"/>
          </a:p>
        </p:txBody>
      </p:sp>
      <p:pic>
        <p:nvPicPr>
          <p:cNvPr id="5" name="Рисунок 12"/>
          <p:cNvPicPr/>
          <p:nvPr/>
        </p:nvPicPr>
        <p:blipFill>
          <a:blip r:embed="rId3">
            <a:extLst>
              <a:ext uri="{28A0092B-C50C-407E-A947-70E740481C1C}">
                <a14:useLocalDpi xmlns:a14="http://schemas.microsoft.com/office/drawing/2010/main" val="0"/>
              </a:ext>
            </a:extLst>
          </a:blip>
          <a:srcRect/>
          <a:stretch>
            <a:fillRect/>
          </a:stretch>
        </p:blipFill>
        <p:spPr bwMode="auto">
          <a:xfrm>
            <a:off x="775525" y="2135165"/>
            <a:ext cx="3473142" cy="4403747"/>
          </a:xfrm>
          <a:prstGeom prst="rect">
            <a:avLst/>
          </a:prstGeom>
          <a:noFill/>
        </p:spPr>
      </p:pic>
      <p:pic>
        <p:nvPicPr>
          <p:cNvPr id="6" name="Рисунок 10"/>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512526" y="2135166"/>
            <a:ext cx="2882537" cy="4403747"/>
          </a:xfrm>
          <a:prstGeom prst="rect">
            <a:avLst/>
          </a:prstGeom>
          <a:noFill/>
        </p:spPr>
      </p:pic>
      <p:sp>
        <p:nvSpPr>
          <p:cNvPr id="4" name="Номер слайда 3"/>
          <p:cNvSpPr>
            <a:spLocks noGrp="1"/>
          </p:cNvSpPr>
          <p:nvPr>
            <p:ph type="sldNum" sz="quarter" idx="12"/>
          </p:nvPr>
        </p:nvSpPr>
        <p:spPr/>
        <p:txBody>
          <a:bodyPr/>
          <a:lstStyle/>
          <a:p>
            <a:fld id="{95108248-E10A-0243-A819-E5D025BA81F4}" type="slidenum">
              <a:rPr lang="ru-RU" smtClean="0"/>
              <a:t>21</a:t>
            </a:fld>
            <a:endParaRPr lang="ru-RU"/>
          </a:p>
        </p:txBody>
      </p:sp>
    </p:spTree>
    <p:extLst>
      <p:ext uri="{BB962C8B-B14F-4D97-AF65-F5344CB8AC3E}">
        <p14:creationId xmlns:p14="http://schemas.microsoft.com/office/powerpoint/2010/main" val="4095652504"/>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76799" y="110836"/>
            <a:ext cx="4156365" cy="1925899"/>
          </a:xfrm>
        </p:spPr>
        <p:txBody>
          <a:bodyPr>
            <a:normAutofit fontScale="90000"/>
          </a:bodyPr>
          <a:lstStyle/>
          <a:p>
            <a:pPr algn="ctr"/>
            <a:r>
              <a:rPr lang="en-US" sz="1800" b="1" dirty="0">
                <a:latin typeface="Arial" charset="0"/>
                <a:ea typeface="Arial" charset="0"/>
                <a:cs typeface="Arial" charset="0"/>
              </a:rPr>
              <a:t/>
            </a:r>
            <a:br>
              <a:rPr lang="en-US" sz="1800" b="1" dirty="0">
                <a:latin typeface="Arial" charset="0"/>
                <a:ea typeface="Arial" charset="0"/>
                <a:cs typeface="Arial" charset="0"/>
              </a:rPr>
            </a:br>
            <a:r>
              <a:rPr lang="en-US" sz="1800" b="1" dirty="0">
                <a:latin typeface="Arial" charset="0"/>
                <a:ea typeface="Arial" charset="0"/>
                <a:cs typeface="Arial" charset="0"/>
              </a:rPr>
              <a:t/>
            </a:r>
            <a:br>
              <a:rPr lang="en-US" sz="1800" b="1" dirty="0">
                <a:latin typeface="Arial" charset="0"/>
                <a:ea typeface="Arial" charset="0"/>
                <a:cs typeface="Arial" charset="0"/>
              </a:rPr>
            </a:br>
            <a:r>
              <a:rPr lang="en-US" sz="1800" b="1" dirty="0">
                <a:latin typeface="Arial" charset="0"/>
                <a:ea typeface="Arial" charset="0"/>
                <a:cs typeface="Arial" charset="0"/>
              </a:rPr>
              <a:t/>
            </a:r>
            <a:br>
              <a:rPr lang="en-US" sz="1800" b="1" dirty="0">
                <a:latin typeface="Arial" charset="0"/>
                <a:ea typeface="Arial" charset="0"/>
                <a:cs typeface="Arial" charset="0"/>
              </a:rPr>
            </a:br>
            <a:r>
              <a:rPr lang="en-US" sz="1800" b="1" dirty="0">
                <a:latin typeface="Arial" charset="0"/>
                <a:ea typeface="Arial" charset="0"/>
                <a:cs typeface="Arial" charset="0"/>
              </a:rPr>
              <a:t/>
            </a:r>
            <a:br>
              <a:rPr lang="en-US" sz="1800" b="1" dirty="0">
                <a:latin typeface="Arial" charset="0"/>
                <a:ea typeface="Arial" charset="0"/>
                <a:cs typeface="Arial" charset="0"/>
              </a:rPr>
            </a:br>
            <a:r>
              <a:rPr lang="en-US" sz="2000" b="1" dirty="0">
                <a:latin typeface="+mn-lt"/>
              </a:rPr>
              <a:t>A.I. </a:t>
            </a:r>
            <a:r>
              <a:rPr lang="en-US" sz="2000" b="1" dirty="0" err="1">
                <a:latin typeface="+mn-lt"/>
              </a:rPr>
              <a:t>Kitov</a:t>
            </a:r>
            <a:r>
              <a:rPr lang="en-US" sz="2000" b="1" dirty="0">
                <a:latin typeface="+mn-lt"/>
              </a:rPr>
              <a:t>, N.A. </a:t>
            </a:r>
            <a:r>
              <a:rPr lang="en-US" sz="2000" b="1" dirty="0" err="1">
                <a:latin typeface="+mn-lt"/>
              </a:rPr>
              <a:t>Krinitki</a:t>
            </a:r>
            <a:r>
              <a:rPr lang="en-US" sz="2000" b="1" dirty="0">
                <a:latin typeface="+mn-lt"/>
              </a:rPr>
              <a:t> "</a:t>
            </a:r>
            <a:r>
              <a:rPr lang="en-US" sz="2000" b="1" dirty="0" err="1">
                <a:latin typeface="+mn-lt"/>
              </a:rPr>
              <a:t>Masini</a:t>
            </a:r>
            <a:r>
              <a:rPr lang="en-US" sz="2000" b="1" dirty="0">
                <a:latin typeface="+mn-lt"/>
              </a:rPr>
              <a:t> </a:t>
            </a:r>
            <a:r>
              <a:rPr lang="en-US" sz="2000" b="1" dirty="0" err="1">
                <a:latin typeface="+mn-lt"/>
              </a:rPr>
              <a:t>electronice</a:t>
            </a:r>
            <a:r>
              <a:rPr lang="en-US" sz="2000" b="1" dirty="0">
                <a:latin typeface="+mn-lt"/>
              </a:rPr>
              <a:t> </a:t>
            </a:r>
            <a:r>
              <a:rPr lang="en-US" sz="2000" b="1" dirty="0" err="1">
                <a:latin typeface="+mn-lt"/>
              </a:rPr>
              <a:t>cifrice</a:t>
            </a:r>
            <a:r>
              <a:rPr lang="en-US" sz="2000" b="1" dirty="0">
                <a:latin typeface="+mn-lt"/>
              </a:rPr>
              <a:t> </a:t>
            </a:r>
            <a:r>
              <a:rPr lang="en-US" sz="2000" b="1" dirty="0" err="1">
                <a:latin typeface="+mn-lt"/>
              </a:rPr>
              <a:t>si</a:t>
            </a:r>
            <a:r>
              <a:rPr lang="en-US" sz="2000" b="1" dirty="0">
                <a:latin typeface="+mn-lt"/>
              </a:rPr>
              <a:t> </a:t>
            </a:r>
            <a:r>
              <a:rPr lang="en-US" sz="2000" b="1" dirty="0" err="1" smtClean="0">
                <a:latin typeface="+mn-lt"/>
              </a:rPr>
              <a:t>programare</a:t>
            </a:r>
            <a:r>
              <a:rPr lang="en-US" sz="2000" b="1" dirty="0" smtClean="0">
                <a:latin typeface="+mn-lt"/>
              </a:rPr>
              <a:t>“. </a:t>
            </a:r>
            <a:r>
              <a:rPr lang="en-US" sz="2000" b="1" dirty="0">
                <a:latin typeface="+mn-lt"/>
              </a:rPr>
              <a:t>Romania, Bucharest, 1963</a:t>
            </a:r>
            <a:r>
              <a:rPr lang="ru-RU" sz="2000" dirty="0"/>
              <a:t/>
            </a:r>
            <a:br>
              <a:rPr lang="ru-RU" sz="2000" dirty="0"/>
            </a:br>
            <a:r>
              <a:rPr lang="en-US" sz="2000" dirty="0">
                <a:latin typeface="+mn-lt"/>
              </a:rPr>
              <a:t>The publication in Romania of the textbook-encyclopedia of A.I. </a:t>
            </a:r>
            <a:r>
              <a:rPr lang="en-US" sz="2000" dirty="0" err="1">
                <a:latin typeface="+mn-lt"/>
              </a:rPr>
              <a:t>Kitov</a:t>
            </a:r>
            <a:r>
              <a:rPr lang="en-US" sz="2000" dirty="0">
                <a:latin typeface="+mn-lt"/>
              </a:rPr>
              <a:t> and N.A. </a:t>
            </a:r>
            <a:r>
              <a:rPr lang="en-US" sz="2000" dirty="0" err="1">
                <a:latin typeface="+mn-lt"/>
              </a:rPr>
              <a:t>Krinitsky</a:t>
            </a:r>
            <a:r>
              <a:rPr lang="en-US" sz="2000" dirty="0">
                <a:latin typeface="+mn-lt"/>
              </a:rPr>
              <a:t> "Electronic Digital Machines and Programming" (1961)</a:t>
            </a:r>
            <a:endParaRPr lang="ru-RU" sz="2000" dirty="0">
              <a:latin typeface="+mn-lt"/>
            </a:endParaRPr>
          </a:p>
        </p:txBody>
      </p:sp>
      <p:sp>
        <p:nvSpPr>
          <p:cNvPr id="4" name="Текст 3"/>
          <p:cNvSpPr>
            <a:spLocks noGrp="1"/>
          </p:cNvSpPr>
          <p:nvPr>
            <p:ph type="body" sz="half" idx="2"/>
          </p:nvPr>
        </p:nvSpPr>
        <p:spPr>
          <a:xfrm>
            <a:off x="320748" y="1597736"/>
            <a:ext cx="3913584" cy="5088927"/>
          </a:xfrm>
        </p:spPr>
        <p:txBody>
          <a:bodyPr>
            <a:noAutofit/>
          </a:bodyPr>
          <a:lstStyle/>
          <a:p>
            <a:r>
              <a:rPr lang="ru-RU" sz="1100" b="1" dirty="0"/>
              <a:t/>
            </a:r>
            <a:br>
              <a:rPr lang="ru-RU" sz="1100" b="1" dirty="0"/>
            </a:br>
            <a:r>
              <a:rPr lang="ru-RU" sz="1100" dirty="0"/>
              <a:t> </a:t>
            </a:r>
            <a:br>
              <a:rPr lang="ru-RU" sz="1100" dirty="0"/>
            </a:br>
            <a:r>
              <a:rPr lang="en-US" sz="1100" b="1" dirty="0"/>
              <a:t> </a:t>
            </a:r>
            <a:r>
              <a:rPr lang="ru-RU" sz="1100" b="1" dirty="0"/>
              <a:t/>
            </a:r>
            <a:br>
              <a:rPr lang="ru-RU" sz="1100" b="1" dirty="0"/>
            </a:br>
            <a:endParaRPr lang="ru-RU" sz="1100" dirty="0"/>
          </a:p>
        </p:txBody>
      </p:sp>
      <p:pic>
        <p:nvPicPr>
          <p:cNvPr id="5" name="Рисунок 17"/>
          <p:cNvPicPr/>
          <p:nvPr/>
        </p:nvPicPr>
        <p:blipFill>
          <a:blip r:embed="rId3">
            <a:extLst>
              <a:ext uri="{28A0092B-C50C-407E-A947-70E740481C1C}">
                <a14:useLocalDpi xmlns:a14="http://schemas.microsoft.com/office/drawing/2010/main" val="0"/>
              </a:ext>
            </a:extLst>
          </a:blip>
          <a:srcRect/>
          <a:stretch>
            <a:fillRect/>
          </a:stretch>
        </p:blipFill>
        <p:spPr bwMode="auto">
          <a:xfrm>
            <a:off x="5277393" y="2327450"/>
            <a:ext cx="3196046" cy="4394026"/>
          </a:xfrm>
          <a:prstGeom prst="rect">
            <a:avLst/>
          </a:prstGeom>
          <a:noFill/>
        </p:spPr>
      </p:pic>
      <p:sp>
        <p:nvSpPr>
          <p:cNvPr id="3" name="Прямоугольник 2"/>
          <p:cNvSpPr/>
          <p:nvPr/>
        </p:nvSpPr>
        <p:spPr>
          <a:xfrm>
            <a:off x="138545" y="282409"/>
            <a:ext cx="4508611" cy="1754326"/>
          </a:xfrm>
          <a:prstGeom prst="rect">
            <a:avLst/>
          </a:prstGeom>
        </p:spPr>
        <p:txBody>
          <a:bodyPr wrap="square">
            <a:spAutoFit/>
          </a:bodyPr>
          <a:lstStyle/>
          <a:p>
            <a:pPr algn="ctr"/>
            <a:r>
              <a:rPr lang="en-US" b="1" dirty="0" err="1"/>
              <a:t>A.Kitow</a:t>
            </a:r>
            <a:r>
              <a:rPr lang="en-US" b="1" dirty="0"/>
              <a:t> und N. </a:t>
            </a:r>
            <a:r>
              <a:rPr lang="en-US" b="1" dirty="0" err="1"/>
              <a:t>Krinizki</a:t>
            </a:r>
            <a:r>
              <a:rPr lang="en-US" b="1" dirty="0"/>
              <a:t> "</a:t>
            </a:r>
            <a:r>
              <a:rPr lang="en-US" b="1" dirty="0" err="1"/>
              <a:t>Elektronische</a:t>
            </a:r>
            <a:r>
              <a:rPr lang="en-US" b="1" dirty="0"/>
              <a:t> </a:t>
            </a:r>
            <a:r>
              <a:rPr lang="en-US" b="1" dirty="0" err="1"/>
              <a:t>Digitalrechner</a:t>
            </a:r>
            <a:r>
              <a:rPr lang="en-US" b="1" dirty="0"/>
              <a:t> und </a:t>
            </a:r>
            <a:r>
              <a:rPr lang="en-US" b="1" dirty="0" err="1" smtClean="0"/>
              <a:t>Programmierung</a:t>
            </a:r>
            <a:r>
              <a:rPr lang="en-US" b="1" dirty="0" smtClean="0"/>
              <a:t>“. </a:t>
            </a:r>
          </a:p>
          <a:p>
            <a:pPr algn="ctr"/>
            <a:r>
              <a:rPr lang="en-US" b="1" dirty="0" smtClean="0"/>
              <a:t>GDR</a:t>
            </a:r>
            <a:r>
              <a:rPr lang="en-US" b="1" dirty="0"/>
              <a:t>, Leipzig, 1962</a:t>
            </a:r>
            <a:endParaRPr lang="ru-RU" dirty="0"/>
          </a:p>
          <a:p>
            <a:pPr algn="ctr"/>
            <a:r>
              <a:rPr lang="en-US" dirty="0"/>
              <a:t>German edition of the textbook-encyclopedia by A.I. </a:t>
            </a:r>
            <a:r>
              <a:rPr lang="en-US" dirty="0" err="1"/>
              <a:t>Kitov</a:t>
            </a:r>
            <a:r>
              <a:rPr lang="en-US" dirty="0"/>
              <a:t> and N.A. </a:t>
            </a:r>
            <a:r>
              <a:rPr lang="en-US" dirty="0" err="1"/>
              <a:t>Krinitsky</a:t>
            </a:r>
            <a:r>
              <a:rPr lang="en-US" dirty="0"/>
              <a:t> "Electronic Digital Machines and Programming" (1959)</a:t>
            </a:r>
            <a:endParaRPr lang="ru-RU" dirty="0"/>
          </a:p>
        </p:txBody>
      </p:sp>
      <p:pic>
        <p:nvPicPr>
          <p:cNvPr id="7" name="Рисунок 24"/>
          <p:cNvPicPr/>
          <p:nvPr/>
        </p:nvPicPr>
        <p:blipFill>
          <a:blip r:embed="rId4">
            <a:extLst>
              <a:ext uri="{28A0092B-C50C-407E-A947-70E740481C1C}">
                <a14:useLocalDpi xmlns:a14="http://schemas.microsoft.com/office/drawing/2010/main" val="0"/>
              </a:ext>
            </a:extLst>
          </a:blip>
          <a:srcRect/>
          <a:stretch>
            <a:fillRect/>
          </a:stretch>
        </p:blipFill>
        <p:spPr bwMode="auto">
          <a:xfrm>
            <a:off x="1210490" y="2327450"/>
            <a:ext cx="3219841" cy="4394026"/>
          </a:xfrm>
          <a:prstGeom prst="rect">
            <a:avLst/>
          </a:prstGeom>
          <a:noFill/>
        </p:spPr>
      </p:pic>
      <p:sp>
        <p:nvSpPr>
          <p:cNvPr id="6" name="Номер слайда 5"/>
          <p:cNvSpPr>
            <a:spLocks noGrp="1"/>
          </p:cNvSpPr>
          <p:nvPr>
            <p:ph type="sldNum" sz="quarter" idx="12"/>
          </p:nvPr>
        </p:nvSpPr>
        <p:spPr/>
        <p:txBody>
          <a:bodyPr/>
          <a:lstStyle/>
          <a:p>
            <a:fld id="{95108248-E10A-0243-A819-E5D025BA81F4}" type="slidenum">
              <a:rPr lang="ru-RU" smtClean="0"/>
              <a:t>22</a:t>
            </a:fld>
            <a:endParaRPr lang="ru-RU"/>
          </a:p>
        </p:txBody>
      </p:sp>
    </p:spTree>
    <p:extLst>
      <p:ext uri="{BB962C8B-B14F-4D97-AF65-F5344CB8AC3E}">
        <p14:creationId xmlns:p14="http://schemas.microsoft.com/office/powerpoint/2010/main" val="60119126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398" y="0"/>
            <a:ext cx="8880764" cy="1163782"/>
          </a:xfrm>
        </p:spPr>
        <p:txBody>
          <a:bodyPr>
            <a:normAutofit/>
          </a:bodyPr>
          <a:lstStyle/>
          <a:p>
            <a:pPr algn="ctr"/>
            <a:r>
              <a:rPr lang="en-US" sz="2700" b="1" dirty="0">
                <a:latin typeface="+mn-lt"/>
              </a:rPr>
              <a:t>A. </a:t>
            </a:r>
            <a:r>
              <a:rPr lang="en-US" sz="2700" b="1" dirty="0" err="1">
                <a:latin typeface="+mn-lt"/>
              </a:rPr>
              <a:t>Kitow</a:t>
            </a:r>
            <a:r>
              <a:rPr lang="en-US" sz="2700" b="1" dirty="0">
                <a:latin typeface="+mn-lt"/>
              </a:rPr>
              <a:t> "</a:t>
            </a:r>
            <a:r>
              <a:rPr lang="en-US" sz="2700" b="1" dirty="0" err="1">
                <a:latin typeface="+mn-lt"/>
              </a:rPr>
              <a:t>Programmierung</a:t>
            </a:r>
            <a:r>
              <a:rPr lang="en-US" sz="2700" b="1" dirty="0">
                <a:latin typeface="+mn-lt"/>
              </a:rPr>
              <a:t> und </a:t>
            </a:r>
            <a:r>
              <a:rPr lang="en-US" sz="2700" b="1" dirty="0" err="1">
                <a:latin typeface="+mn-lt"/>
              </a:rPr>
              <a:t>Bearbeitung</a:t>
            </a:r>
            <a:r>
              <a:rPr lang="en-US" sz="2700" b="1" dirty="0">
                <a:latin typeface="+mn-lt"/>
              </a:rPr>
              <a:t> grosser </a:t>
            </a:r>
            <a:r>
              <a:rPr lang="en-US" sz="2700" b="1" dirty="0" err="1">
                <a:latin typeface="+mn-lt"/>
              </a:rPr>
              <a:t>Informationsmengen</a:t>
            </a:r>
            <a:r>
              <a:rPr lang="en-US" sz="2700" b="1" dirty="0">
                <a:latin typeface="+mn-lt"/>
              </a:rPr>
              <a:t>" </a:t>
            </a:r>
            <a:r>
              <a:rPr lang="en-US" sz="2700" b="1" dirty="0" smtClean="0">
                <a:latin typeface="+mn-lt"/>
              </a:rPr>
              <a:t/>
            </a:r>
            <a:br>
              <a:rPr lang="en-US" sz="2700" b="1" dirty="0" smtClean="0">
                <a:latin typeface="+mn-lt"/>
              </a:rPr>
            </a:br>
            <a:r>
              <a:rPr lang="en-US" sz="2000" b="1" dirty="0" smtClean="0">
                <a:latin typeface="+mn-lt"/>
              </a:rPr>
              <a:t>GDR</a:t>
            </a:r>
            <a:r>
              <a:rPr lang="en-US" sz="2000" b="1" dirty="0">
                <a:latin typeface="+mn-lt"/>
              </a:rPr>
              <a:t>, Leipzig, 1973</a:t>
            </a:r>
            <a:endParaRPr lang="ru-RU" sz="2000" dirty="0">
              <a:latin typeface="+mn-lt"/>
            </a:endParaRPr>
          </a:p>
        </p:txBody>
      </p:sp>
      <p:sp>
        <p:nvSpPr>
          <p:cNvPr id="4" name="Текст 3"/>
          <p:cNvSpPr>
            <a:spLocks noGrp="1"/>
          </p:cNvSpPr>
          <p:nvPr>
            <p:ph type="body" sz="half" idx="2"/>
          </p:nvPr>
        </p:nvSpPr>
        <p:spPr>
          <a:xfrm>
            <a:off x="629841" y="2092036"/>
            <a:ext cx="3913584" cy="4165888"/>
          </a:xfrm>
        </p:spPr>
        <p:txBody>
          <a:bodyPr>
            <a:noAutofit/>
          </a:bodyPr>
          <a:lstStyle/>
          <a:p>
            <a:r>
              <a:rPr lang="ru-RU" sz="1100" b="1" dirty="0"/>
              <a:t/>
            </a:r>
            <a:br>
              <a:rPr lang="ru-RU" sz="1100" b="1" dirty="0"/>
            </a:br>
            <a:r>
              <a:rPr lang="ru-RU" sz="1100" dirty="0"/>
              <a:t> </a:t>
            </a:r>
            <a:br>
              <a:rPr lang="ru-RU" sz="1100" dirty="0"/>
            </a:br>
            <a:r>
              <a:rPr lang="en-US" sz="1100" b="1" dirty="0"/>
              <a:t> </a:t>
            </a:r>
            <a:r>
              <a:rPr lang="ru-RU" sz="1100" b="1" dirty="0"/>
              <a:t/>
            </a:r>
            <a:br>
              <a:rPr lang="ru-RU" sz="1100" b="1" dirty="0"/>
            </a:br>
            <a:endParaRPr lang="ru-RU" sz="1100" dirty="0"/>
          </a:p>
        </p:txBody>
      </p:sp>
      <p:pic>
        <p:nvPicPr>
          <p:cNvPr id="5" name="Рисунок 26"/>
          <p:cNvPicPr/>
          <p:nvPr/>
        </p:nvPicPr>
        <p:blipFill>
          <a:blip r:embed="rId3">
            <a:extLst>
              <a:ext uri="{28A0092B-C50C-407E-A947-70E740481C1C}">
                <a14:useLocalDpi xmlns:a14="http://schemas.microsoft.com/office/drawing/2010/main" val="0"/>
              </a:ext>
            </a:extLst>
          </a:blip>
          <a:srcRect/>
          <a:stretch>
            <a:fillRect/>
          </a:stretch>
        </p:blipFill>
        <p:spPr bwMode="auto">
          <a:xfrm>
            <a:off x="5406440" y="1821297"/>
            <a:ext cx="3300548" cy="4900179"/>
          </a:xfrm>
          <a:prstGeom prst="rect">
            <a:avLst/>
          </a:prstGeom>
          <a:noFill/>
        </p:spPr>
      </p:pic>
      <p:sp>
        <p:nvSpPr>
          <p:cNvPr id="6" name="TextBox 5"/>
          <p:cNvSpPr txBox="1"/>
          <p:nvPr/>
        </p:nvSpPr>
        <p:spPr>
          <a:xfrm>
            <a:off x="235526" y="1785869"/>
            <a:ext cx="4793673" cy="4278094"/>
          </a:xfrm>
          <a:prstGeom prst="rect">
            <a:avLst/>
          </a:prstGeom>
          <a:noFill/>
        </p:spPr>
        <p:txBody>
          <a:bodyPr wrap="square" rtlCol="0">
            <a:spAutoFit/>
          </a:bodyPr>
          <a:lstStyle/>
          <a:p>
            <a:r>
              <a:rPr lang="en-US" sz="1600" dirty="0"/>
              <a:t>The German edition of A.I. </a:t>
            </a:r>
            <a:r>
              <a:rPr lang="en-US" sz="1600" dirty="0" err="1"/>
              <a:t>Kitov's</a:t>
            </a:r>
            <a:r>
              <a:rPr lang="en-US" sz="1600" dirty="0"/>
              <a:t> book "Programming information-logical problems" (1967).</a:t>
            </a:r>
          </a:p>
          <a:p>
            <a:r>
              <a:rPr lang="en-US" sz="1600" dirty="0"/>
              <a:t>This </a:t>
            </a:r>
            <a:r>
              <a:rPr lang="en-US" sz="1600" dirty="0" err="1"/>
              <a:t>Kitov’s</a:t>
            </a:r>
            <a:r>
              <a:rPr lang="en-US" sz="1600" dirty="0"/>
              <a:t> monograph describes the principles of solving with the help of computers a wide range of tasks such as material and technical supply, automated search for reference and patent information, update of bibliographies and many others, characterized by the need to process large amounts of data.</a:t>
            </a:r>
          </a:p>
          <a:p>
            <a:r>
              <a:rPr lang="en-US" sz="1600" dirty="0"/>
              <a:t>The monograph is devoted to a general description of </a:t>
            </a:r>
            <a:r>
              <a:rPr lang="en-US" sz="1600" dirty="0" smtClean="0"/>
              <a:t>scientific </a:t>
            </a:r>
            <a:r>
              <a:rPr lang="en-US" sz="1600" dirty="0"/>
              <a:t>results obtained by the author in the field of the ALGEM algorithmic programming language that he created. The main purpose of ALGEM is to solve </a:t>
            </a:r>
            <a:r>
              <a:rPr lang="en-US" sz="1600" dirty="0" smtClean="0"/>
              <a:t>automatically economic problems. </a:t>
            </a:r>
            <a:endParaRPr lang="en-US" sz="1600" dirty="0"/>
          </a:p>
          <a:p>
            <a:r>
              <a:rPr lang="en-US" sz="1600" dirty="0"/>
              <a:t>Developed by A.I. </a:t>
            </a:r>
            <a:r>
              <a:rPr lang="en-US" sz="1600" dirty="0" err="1"/>
              <a:t>Kitov</a:t>
            </a:r>
            <a:r>
              <a:rPr lang="en-US" sz="1600" dirty="0"/>
              <a:t> "The theory of associative programming", contains a number of techniques and methods for the rapid search and processing of large arrays of economic data.</a:t>
            </a:r>
            <a:endParaRPr lang="ru-RU" sz="1200" dirty="0">
              <a:latin typeface="Arial" charset="0"/>
              <a:ea typeface="Arial" charset="0"/>
              <a:cs typeface="Arial" charset="0"/>
            </a:endParaRPr>
          </a:p>
        </p:txBody>
      </p:sp>
      <p:sp>
        <p:nvSpPr>
          <p:cNvPr id="3" name="Номер слайда 2"/>
          <p:cNvSpPr>
            <a:spLocks noGrp="1"/>
          </p:cNvSpPr>
          <p:nvPr>
            <p:ph type="sldNum" sz="quarter" idx="12"/>
          </p:nvPr>
        </p:nvSpPr>
        <p:spPr/>
        <p:txBody>
          <a:bodyPr/>
          <a:lstStyle/>
          <a:p>
            <a:fld id="{95108248-E10A-0243-A819-E5D025BA81F4}" type="slidenum">
              <a:rPr lang="ru-RU" smtClean="0"/>
              <a:t>23</a:t>
            </a:fld>
            <a:endParaRPr lang="ru-RU"/>
          </a:p>
        </p:txBody>
      </p:sp>
    </p:spTree>
    <p:extLst>
      <p:ext uri="{BB962C8B-B14F-4D97-AF65-F5344CB8AC3E}">
        <p14:creationId xmlns:p14="http://schemas.microsoft.com/office/powerpoint/2010/main" val="1085924330"/>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20"/>
          <p:cNvPicPr/>
          <p:nvPr/>
        </p:nvPicPr>
        <p:blipFill>
          <a:blip r:embed="rId3">
            <a:extLst>
              <a:ext uri="{28A0092B-C50C-407E-A947-70E740481C1C}">
                <a14:useLocalDpi xmlns:a14="http://schemas.microsoft.com/office/drawing/2010/main" val="0"/>
              </a:ext>
            </a:extLst>
          </a:blip>
          <a:srcRect/>
          <a:stretch>
            <a:fillRect/>
          </a:stretch>
        </p:blipFill>
        <p:spPr bwMode="auto">
          <a:xfrm>
            <a:off x="5680364" y="1470842"/>
            <a:ext cx="3352800" cy="4885509"/>
          </a:xfrm>
          <a:prstGeom prst="rect">
            <a:avLst/>
          </a:prstGeom>
          <a:noFill/>
        </p:spPr>
      </p:pic>
      <p:sp>
        <p:nvSpPr>
          <p:cNvPr id="3" name="TextBox 2"/>
          <p:cNvSpPr txBox="1"/>
          <p:nvPr/>
        </p:nvSpPr>
        <p:spPr>
          <a:xfrm>
            <a:off x="0" y="181580"/>
            <a:ext cx="9033164" cy="646331"/>
          </a:xfrm>
          <a:prstGeom prst="rect">
            <a:avLst/>
          </a:prstGeom>
          <a:noFill/>
        </p:spPr>
        <p:txBody>
          <a:bodyPr wrap="square" rtlCol="0">
            <a:spAutoFit/>
          </a:bodyPr>
          <a:lstStyle/>
          <a:p>
            <a:pPr algn="ctr"/>
            <a:r>
              <a:rPr lang="en-US" b="1" dirty="0"/>
              <a:t>The publication in China of the </a:t>
            </a:r>
            <a:r>
              <a:rPr lang="en-US" b="1" dirty="0" err="1"/>
              <a:t>A.I.Kitov's</a:t>
            </a:r>
            <a:r>
              <a:rPr lang="en-US" b="1" dirty="0"/>
              <a:t> monograph "Electronic Digital Machines" (1956) Beijing, 1958.</a:t>
            </a:r>
            <a:endParaRPr lang="ru-RU" dirty="0"/>
          </a:p>
        </p:txBody>
      </p:sp>
      <p:sp>
        <p:nvSpPr>
          <p:cNvPr id="8" name="TextBox 7"/>
          <p:cNvSpPr txBox="1"/>
          <p:nvPr/>
        </p:nvSpPr>
        <p:spPr>
          <a:xfrm>
            <a:off x="207817" y="1239691"/>
            <a:ext cx="5209309" cy="5478423"/>
          </a:xfrm>
          <a:prstGeom prst="rect">
            <a:avLst/>
          </a:prstGeom>
          <a:noFill/>
        </p:spPr>
        <p:txBody>
          <a:bodyPr wrap="square" rtlCol="0">
            <a:spAutoFit/>
          </a:bodyPr>
          <a:lstStyle/>
          <a:p>
            <a:pPr algn="just"/>
            <a:r>
              <a:rPr lang="en-US" sz="1400" dirty="0"/>
              <a:t>In the 1950s because of the severance of China's relations with the United States and other Western countries, Chinese scientists were isolated. The first computer literature came to the People's Republic of China from the friendly Soviet Union. And these were two A.I. </a:t>
            </a:r>
            <a:r>
              <a:rPr lang="en-US" sz="1400" dirty="0" err="1"/>
              <a:t>Kitov's</a:t>
            </a:r>
            <a:r>
              <a:rPr lang="en-US" sz="1400" dirty="0"/>
              <a:t> monographs, which had a huge impact on the formation and development of Chinese computer engineering and programming. </a:t>
            </a:r>
          </a:p>
          <a:p>
            <a:pPr algn="just"/>
            <a:r>
              <a:rPr lang="en-US" sz="1400" dirty="0"/>
              <a:t>The monograph "Electronic Digital Computers" (1956), was published in China in October 1958. In China, as in the USSR, this book by A.I. </a:t>
            </a:r>
            <a:r>
              <a:rPr lang="en-US" sz="1400" dirty="0" err="1" smtClean="0"/>
              <a:t>Kitov</a:t>
            </a:r>
            <a:r>
              <a:rPr lang="en-US" sz="1400" dirty="0" smtClean="0"/>
              <a:t> </a:t>
            </a:r>
            <a:r>
              <a:rPr lang="en-US" sz="1400" dirty="0"/>
              <a:t>became the first book in the native language about computers, programming and their applications. </a:t>
            </a:r>
          </a:p>
          <a:p>
            <a:pPr algn="just"/>
            <a:r>
              <a:rPr lang="en-US" sz="1400" dirty="0"/>
              <a:t>China's professor Zhang Wei recalls: "The translation of </a:t>
            </a:r>
            <a:r>
              <a:rPr lang="en-US" sz="1400" dirty="0" err="1"/>
              <a:t>A.Kitov's</a:t>
            </a:r>
            <a:r>
              <a:rPr lang="en-US" sz="1400" dirty="0"/>
              <a:t> book "Electronic Digital Computers" I and my wife began in 1957. We experienced tremendous difficulties, in particular, in the field of terminology and understanding of the principles of computer, because in China at that time </a:t>
            </a:r>
            <a:r>
              <a:rPr lang="en-US" sz="1400" dirty="0" smtClean="0"/>
              <a:t>there were </a:t>
            </a:r>
            <a:r>
              <a:rPr lang="en-US" sz="1400" dirty="0"/>
              <a:t>no </a:t>
            </a:r>
            <a:r>
              <a:rPr lang="en-US" sz="1400" dirty="0" smtClean="0"/>
              <a:t>similar </a:t>
            </a:r>
            <a:r>
              <a:rPr lang="en-US" sz="1400" dirty="0"/>
              <a:t>books and because in the USSR itself this book was the first". Translation of another book by A.I. </a:t>
            </a:r>
            <a:r>
              <a:rPr lang="en-US" sz="1400" dirty="0" err="1" smtClean="0"/>
              <a:t>Kitov</a:t>
            </a:r>
            <a:r>
              <a:rPr lang="en-US" sz="1400" dirty="0" smtClean="0"/>
              <a:t> </a:t>
            </a:r>
            <a:r>
              <a:rPr lang="en-US" sz="1400" dirty="0"/>
              <a:t>- "Electronic computers" (co-authored with </a:t>
            </a:r>
            <a:r>
              <a:rPr lang="en-US" sz="1400" dirty="0" err="1"/>
              <a:t>N.Krinitsky</a:t>
            </a:r>
            <a:r>
              <a:rPr lang="en-US" sz="1400" dirty="0"/>
              <a:t>, Publishing House "</a:t>
            </a:r>
            <a:r>
              <a:rPr lang="en-US" sz="1400" dirty="0" err="1"/>
              <a:t>Nauka</a:t>
            </a:r>
            <a:r>
              <a:rPr lang="en-US" sz="1400" dirty="0"/>
              <a:t>" of the USSR Academy of Sciences, 1958) - was published in China in March 1961. At that time, the Chinese edition of two books by A.I. </a:t>
            </a:r>
            <a:r>
              <a:rPr lang="en-US" sz="1400" dirty="0" err="1" smtClean="0"/>
              <a:t>Kitov</a:t>
            </a:r>
            <a:r>
              <a:rPr lang="en-US" sz="1400" dirty="0" smtClean="0"/>
              <a:t> </a:t>
            </a:r>
            <a:r>
              <a:rPr lang="en-US" sz="1400" dirty="0"/>
              <a:t>significantly exceeded the total circulation of all other computer books published in China. The reasons for the phenomenal success of these A.I. </a:t>
            </a:r>
            <a:r>
              <a:rPr lang="en-US" sz="1400" dirty="0" err="1"/>
              <a:t>Kitov's</a:t>
            </a:r>
            <a:r>
              <a:rPr lang="en-US" sz="1400" dirty="0"/>
              <a:t> books, according to Professor Zhang Wei and his colleagues, was that their content was extremely rich and informative for the first generations of Chinese computer specialists.</a:t>
            </a:r>
            <a:endParaRPr lang="ru-RU" sz="1400" dirty="0"/>
          </a:p>
        </p:txBody>
      </p:sp>
      <p:sp>
        <p:nvSpPr>
          <p:cNvPr id="2" name="Номер слайда 1"/>
          <p:cNvSpPr>
            <a:spLocks noGrp="1"/>
          </p:cNvSpPr>
          <p:nvPr>
            <p:ph type="sldNum" sz="quarter" idx="12"/>
          </p:nvPr>
        </p:nvSpPr>
        <p:spPr/>
        <p:txBody>
          <a:bodyPr/>
          <a:lstStyle/>
          <a:p>
            <a:fld id="{95108248-E10A-0243-A819-E5D025BA81F4}" type="slidenum">
              <a:rPr lang="ru-RU" smtClean="0"/>
              <a:t>24</a:t>
            </a:fld>
            <a:endParaRPr lang="ru-RU" dirty="0"/>
          </a:p>
        </p:txBody>
      </p:sp>
    </p:spTree>
    <p:extLst>
      <p:ext uri="{BB962C8B-B14F-4D97-AF65-F5344CB8AC3E}">
        <p14:creationId xmlns:p14="http://schemas.microsoft.com/office/powerpoint/2010/main" val="41696573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29"/>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4784436" y="850669"/>
            <a:ext cx="3685309" cy="4820457"/>
          </a:xfrm>
          <a:prstGeom prst="rect">
            <a:avLst/>
          </a:prstGeom>
          <a:noFill/>
        </p:spPr>
      </p:pic>
      <p:sp>
        <p:nvSpPr>
          <p:cNvPr id="4" name="Текст 3"/>
          <p:cNvSpPr>
            <a:spLocks noGrp="1"/>
          </p:cNvSpPr>
          <p:nvPr>
            <p:ph type="body" sz="half" idx="2"/>
          </p:nvPr>
        </p:nvSpPr>
        <p:spPr>
          <a:xfrm>
            <a:off x="249382" y="850670"/>
            <a:ext cx="4184832" cy="3268486"/>
          </a:xfrm>
        </p:spPr>
        <p:txBody>
          <a:bodyPr>
            <a:normAutofit/>
          </a:bodyPr>
          <a:lstStyle/>
          <a:p>
            <a:pPr algn="ctr"/>
            <a:r>
              <a:rPr lang="en-US" sz="2400" b="1" dirty="0"/>
              <a:t>A certificate of Anatoly </a:t>
            </a:r>
            <a:r>
              <a:rPr lang="en-US" sz="2400" b="1" dirty="0" err="1"/>
              <a:t>Kitov</a:t>
            </a:r>
            <a:r>
              <a:rPr lang="en-US" sz="2400" b="1" dirty="0"/>
              <a:t> graduating from the Artillery Academy named after </a:t>
            </a:r>
            <a:endParaRPr lang="en-US" sz="2400" b="1" dirty="0" smtClean="0"/>
          </a:p>
          <a:p>
            <a:pPr algn="ctr"/>
            <a:r>
              <a:rPr lang="en-US" sz="2400" b="1" dirty="0" err="1" smtClean="0"/>
              <a:t>F.E.Dzerzhinsky</a:t>
            </a:r>
            <a:r>
              <a:rPr lang="en-US" sz="2400" b="1" dirty="0" smtClean="0"/>
              <a:t> </a:t>
            </a:r>
            <a:r>
              <a:rPr lang="en-US" sz="2400" b="1" dirty="0"/>
              <a:t>(now named after Peter the Great) with the Gold Medal.</a:t>
            </a:r>
            <a:endParaRPr lang="ru-RU" sz="2400" b="1" dirty="0"/>
          </a:p>
          <a:p>
            <a:pPr algn="ctr"/>
            <a:r>
              <a:rPr lang="ru-RU" b="1" dirty="0">
                <a:latin typeface="Arial" panose="020B0604020202020204" pitchFamily="34" charset="0"/>
                <a:cs typeface="Arial" panose="020B0604020202020204" pitchFamily="34" charset="0"/>
              </a:rPr>
              <a:t/>
            </a:r>
            <a:br>
              <a:rPr lang="ru-RU" b="1" dirty="0">
                <a:latin typeface="Arial" panose="020B0604020202020204" pitchFamily="34" charset="0"/>
                <a:cs typeface="Arial" panose="020B0604020202020204" pitchFamily="34" charset="0"/>
              </a:rPr>
            </a:br>
            <a:endParaRPr lang="ru-RU" b="1" dirty="0">
              <a:latin typeface="Arial" panose="020B0604020202020204" pitchFamily="34" charset="0"/>
              <a:cs typeface="Arial" panose="020B0604020202020204" pitchFamily="34" charset="0"/>
            </a:endParaRPr>
          </a:p>
        </p:txBody>
      </p:sp>
      <p:sp>
        <p:nvSpPr>
          <p:cNvPr id="2" name="Номер слайда 1"/>
          <p:cNvSpPr>
            <a:spLocks noGrp="1"/>
          </p:cNvSpPr>
          <p:nvPr>
            <p:ph type="sldNum" sz="quarter" idx="12"/>
          </p:nvPr>
        </p:nvSpPr>
        <p:spPr/>
        <p:txBody>
          <a:bodyPr/>
          <a:lstStyle/>
          <a:p>
            <a:fld id="{95108248-E10A-0243-A819-E5D025BA81F4}" type="slidenum">
              <a:rPr lang="ru-RU" smtClean="0"/>
              <a:t>25</a:t>
            </a:fld>
            <a:endParaRPr lang="ru-RU"/>
          </a:p>
        </p:txBody>
      </p:sp>
    </p:spTree>
    <p:extLst>
      <p:ext uri="{BB962C8B-B14F-4D97-AF65-F5344CB8AC3E}">
        <p14:creationId xmlns:p14="http://schemas.microsoft.com/office/powerpoint/2010/main" val="3831771915"/>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1673" y="557348"/>
            <a:ext cx="4156361" cy="1288868"/>
          </a:xfrm>
        </p:spPr>
        <p:txBody>
          <a:bodyPr>
            <a:noAutofit/>
          </a:bodyPr>
          <a:lstStyle/>
          <a:p>
            <a:r>
              <a:rPr lang="en-US" sz="2400" b="1" dirty="0"/>
              <a:t>Author's certificate of </a:t>
            </a:r>
            <a:r>
              <a:rPr lang="en-US" sz="2400" b="1" dirty="0" smtClean="0"/>
              <a:t>A.I</a:t>
            </a:r>
            <a:r>
              <a:rPr lang="en-US" sz="2400" b="1" dirty="0"/>
              <a:t>. </a:t>
            </a:r>
            <a:r>
              <a:rPr lang="en-US" sz="2400" b="1" dirty="0" err="1" smtClean="0"/>
              <a:t>Kitov</a:t>
            </a:r>
            <a:r>
              <a:rPr lang="en-US" sz="2400" b="1" dirty="0" smtClean="0"/>
              <a:t> </a:t>
            </a:r>
            <a:r>
              <a:rPr lang="en-US" sz="2400" b="1" dirty="0"/>
              <a:t>with a priority from </a:t>
            </a:r>
            <a:r>
              <a:rPr lang="en-US" sz="2400" b="1" dirty="0" smtClean="0"/>
              <a:t>10.04.1949 </a:t>
            </a:r>
            <a:r>
              <a:rPr lang="en-US" sz="2400" b="1" dirty="0"/>
              <a:t>on his invention </a:t>
            </a:r>
            <a:r>
              <a:rPr lang="en-US" sz="2400" b="1" dirty="0" smtClean="0"/>
              <a:t>of "Jet </a:t>
            </a:r>
            <a:r>
              <a:rPr lang="en-US" sz="2400" b="1" dirty="0"/>
              <a:t>cannon".</a:t>
            </a:r>
            <a:endParaRPr lang="ru-RU" sz="2400" dirty="0"/>
          </a:p>
        </p:txBody>
      </p:sp>
      <p:pic>
        <p:nvPicPr>
          <p:cNvPr id="5" name="Рисунок 28"/>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4850674" y="679797"/>
            <a:ext cx="3877690" cy="5203767"/>
          </a:xfrm>
          <a:prstGeom prst="rect">
            <a:avLst/>
          </a:prstGeom>
          <a:noFill/>
        </p:spPr>
      </p:pic>
      <p:sp>
        <p:nvSpPr>
          <p:cNvPr id="4" name="Текст 3"/>
          <p:cNvSpPr>
            <a:spLocks noGrp="1"/>
          </p:cNvSpPr>
          <p:nvPr>
            <p:ph type="body" sz="half" idx="2"/>
          </p:nvPr>
        </p:nvSpPr>
        <p:spPr>
          <a:xfrm>
            <a:off x="332510" y="2064327"/>
            <a:ext cx="4281054" cy="4475018"/>
          </a:xfrm>
        </p:spPr>
        <p:txBody>
          <a:bodyPr>
            <a:normAutofit/>
          </a:bodyPr>
          <a:lstStyle/>
          <a:p>
            <a:pPr algn="just"/>
            <a:r>
              <a:rPr lang="en-US" sz="1800" dirty="0"/>
              <a:t>In the fall of 1948, A.I. </a:t>
            </a:r>
            <a:r>
              <a:rPr lang="en-US" sz="1800" dirty="0" err="1"/>
              <a:t>Kitov</a:t>
            </a:r>
            <a:r>
              <a:rPr lang="en-US" sz="1800" dirty="0"/>
              <a:t> </a:t>
            </a:r>
            <a:r>
              <a:rPr lang="en-US" sz="1800" dirty="0" smtClean="0"/>
              <a:t>became a fifth </a:t>
            </a:r>
            <a:r>
              <a:rPr lang="en-US" sz="1800" dirty="0"/>
              <a:t>year </a:t>
            </a:r>
            <a:r>
              <a:rPr lang="en-US" sz="1800" dirty="0" smtClean="0"/>
              <a:t>student of </a:t>
            </a:r>
            <a:r>
              <a:rPr lang="en-US" sz="1800" dirty="0"/>
              <a:t>the military academy. He already </a:t>
            </a:r>
            <a:r>
              <a:rPr lang="en-US" sz="1800" dirty="0" smtClean="0"/>
              <a:t>had </a:t>
            </a:r>
            <a:r>
              <a:rPr lang="en-US" sz="1800" dirty="0"/>
              <a:t>serious achievements in scientific </a:t>
            </a:r>
            <a:r>
              <a:rPr lang="en-US" sz="1800" dirty="0" smtClean="0"/>
              <a:t>research. In particular, </a:t>
            </a:r>
            <a:r>
              <a:rPr lang="en-US" sz="1800" dirty="0"/>
              <a:t>he participated in the project on the creation of </a:t>
            </a:r>
            <a:r>
              <a:rPr lang="en-US" sz="1800" dirty="0" err="1"/>
              <a:t>S.P.Korolev's</a:t>
            </a:r>
            <a:r>
              <a:rPr lang="en-US" sz="1800" dirty="0"/>
              <a:t> first Soviet missile "R-1". </a:t>
            </a:r>
            <a:endParaRPr lang="en-US" sz="1800" dirty="0" smtClean="0"/>
          </a:p>
          <a:p>
            <a:pPr algn="just"/>
            <a:r>
              <a:rPr lang="en-US" sz="1800" dirty="0" smtClean="0"/>
              <a:t>By </a:t>
            </a:r>
            <a:r>
              <a:rPr lang="en-US" sz="1800" dirty="0"/>
              <a:t>the fifth </a:t>
            </a:r>
            <a:r>
              <a:rPr lang="en-US" sz="1800" dirty="0" smtClean="0"/>
              <a:t>year of study in </a:t>
            </a:r>
            <a:r>
              <a:rPr lang="en-US" sz="1800" dirty="0"/>
              <a:t>the military academy </a:t>
            </a:r>
            <a:r>
              <a:rPr lang="en-US" sz="1800" dirty="0" err="1"/>
              <a:t>A.I.Kitov</a:t>
            </a:r>
            <a:r>
              <a:rPr lang="en-US" sz="1800" dirty="0"/>
              <a:t> </a:t>
            </a:r>
            <a:r>
              <a:rPr lang="en-US" sz="1800" dirty="0" smtClean="0"/>
              <a:t>was </a:t>
            </a:r>
            <a:r>
              <a:rPr lang="en-US" sz="1800" dirty="0"/>
              <a:t>already the author of three scientific articles on the missile theme and </a:t>
            </a:r>
            <a:r>
              <a:rPr lang="en-US" sz="1800" dirty="0" smtClean="0"/>
              <a:t>was near to completing </a:t>
            </a:r>
            <a:r>
              <a:rPr lang="en-US" sz="1800" dirty="0"/>
              <a:t>of his invention of a new type of jet weapon </a:t>
            </a:r>
            <a:r>
              <a:rPr lang="en-US" sz="1800" dirty="0" smtClean="0"/>
              <a:t>- the </a:t>
            </a:r>
            <a:r>
              <a:rPr lang="en-US" sz="1800" dirty="0"/>
              <a:t>"Jet Cannon". </a:t>
            </a:r>
            <a:r>
              <a:rPr lang="en-US" sz="1800" dirty="0" smtClean="0"/>
              <a:t>His </a:t>
            </a:r>
            <a:r>
              <a:rPr lang="en-US" sz="1800" dirty="0"/>
              <a:t>invention </a:t>
            </a:r>
            <a:r>
              <a:rPr lang="en-US" sz="1800" dirty="0" smtClean="0"/>
              <a:t>along with </a:t>
            </a:r>
            <a:r>
              <a:rPr lang="en-US" sz="1800" dirty="0"/>
              <a:t>the number of </a:t>
            </a:r>
            <a:r>
              <a:rPr lang="en-US" sz="1800" dirty="0" smtClean="0"/>
              <a:t>other promising military inventions were presented in the </a:t>
            </a:r>
            <a:r>
              <a:rPr lang="en-US" sz="1800" dirty="0"/>
              <a:t>report to the head of the USSR </a:t>
            </a:r>
            <a:r>
              <a:rPr lang="en-US" sz="1800" dirty="0" err="1" smtClean="0"/>
              <a:t>I.V.Stalin</a:t>
            </a:r>
            <a:r>
              <a:rPr lang="en-US" sz="1800" dirty="0"/>
              <a:t>.</a:t>
            </a:r>
            <a:endParaRPr lang="ru-RU" sz="1800" dirty="0"/>
          </a:p>
          <a:p>
            <a:endParaRPr lang="ru-RU" dirty="0"/>
          </a:p>
        </p:txBody>
      </p:sp>
      <p:sp>
        <p:nvSpPr>
          <p:cNvPr id="3" name="Номер слайда 2"/>
          <p:cNvSpPr>
            <a:spLocks noGrp="1"/>
          </p:cNvSpPr>
          <p:nvPr>
            <p:ph type="sldNum" sz="quarter" idx="12"/>
          </p:nvPr>
        </p:nvSpPr>
        <p:spPr/>
        <p:txBody>
          <a:bodyPr/>
          <a:lstStyle/>
          <a:p>
            <a:fld id="{95108248-E10A-0243-A819-E5D025BA81F4}" type="slidenum">
              <a:rPr lang="ru-RU" smtClean="0"/>
              <a:t>26</a:t>
            </a:fld>
            <a:endParaRPr lang="ru-RU" dirty="0"/>
          </a:p>
        </p:txBody>
      </p:sp>
    </p:spTree>
    <p:extLst>
      <p:ext uri="{BB962C8B-B14F-4D97-AF65-F5344CB8AC3E}">
        <p14:creationId xmlns:p14="http://schemas.microsoft.com/office/powerpoint/2010/main" val="4220886892"/>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363" y="2355272"/>
            <a:ext cx="4220514" cy="4366203"/>
          </a:xfrm>
        </p:spPr>
        <p:txBody>
          <a:bodyPr>
            <a:noAutofit/>
          </a:bodyPr>
          <a:lstStyle/>
          <a:p>
            <a:r>
              <a:rPr lang="en-US" sz="1800" dirty="0"/>
              <a:t>The principle of parallel processing of computer (machine) commands (instructions) by the Central processor is used by modern computers and is known as the principle of pipelining processing of computer instructions. </a:t>
            </a:r>
            <a:br>
              <a:rPr lang="en-US" sz="1800" dirty="0"/>
            </a:br>
            <a:r>
              <a:rPr lang="en-US" sz="1800" dirty="0"/>
              <a:t>This method was used by A.I. </a:t>
            </a:r>
            <a:r>
              <a:rPr lang="en-US" sz="1800" dirty="0" err="1"/>
              <a:t>Kitov</a:t>
            </a:r>
            <a:r>
              <a:rPr lang="en-US" sz="1800" dirty="0"/>
              <a:t> in creating under his leadership computer "M-100" (one hundred thousand operations per second). </a:t>
            </a:r>
            <a:br>
              <a:rPr lang="en-US" sz="1800" dirty="0"/>
            </a:br>
            <a:r>
              <a:rPr lang="en-US" sz="1800" dirty="0"/>
              <a:t>It made "M-100" the fastest in the world </a:t>
            </a:r>
            <a:r>
              <a:rPr lang="en-US" sz="1800" dirty="0" smtClean="0"/>
              <a:t>vacuum tube </a:t>
            </a:r>
            <a:r>
              <a:rPr lang="en-US" sz="1800" dirty="0"/>
              <a:t>computer. Its record speed was also promoted by under </a:t>
            </a:r>
            <a:r>
              <a:rPr lang="en-US" sz="1800" dirty="0" err="1"/>
              <a:t>Kitov</a:t>
            </a:r>
            <a:r>
              <a:rPr lang="en-US" sz="1800" dirty="0"/>
              <a:t> scientific leadership's development of two-level RAM (cache memory and RAM) and a number of other innovations.</a:t>
            </a:r>
            <a:r>
              <a:rPr lang="ru-RU" dirty="0"/>
              <a:t/>
            </a:r>
            <a:br>
              <a:rPr lang="ru-RU" dirty="0"/>
            </a:br>
            <a:r>
              <a:rPr lang="ru-RU" sz="1200" b="1" i="1" dirty="0">
                <a:latin typeface="Arial" panose="020B0604020202020204" pitchFamily="34" charset="0"/>
                <a:cs typeface="Arial" panose="020B0604020202020204" pitchFamily="34" charset="0"/>
              </a:rPr>
              <a:t/>
            </a:r>
            <a:br>
              <a:rPr lang="ru-RU" sz="1200" b="1" i="1" dirty="0">
                <a:latin typeface="Arial" panose="020B0604020202020204" pitchFamily="34" charset="0"/>
                <a:cs typeface="Arial" panose="020B0604020202020204" pitchFamily="34" charset="0"/>
              </a:rPr>
            </a:br>
            <a:endParaRPr lang="ru-RU" sz="1200" dirty="0">
              <a:latin typeface="Arial" panose="020B0604020202020204" pitchFamily="34" charset="0"/>
              <a:cs typeface="Arial" panose="020B0604020202020204" pitchFamily="34" charset="0"/>
            </a:endParaRPr>
          </a:p>
        </p:txBody>
      </p:sp>
      <p:pic>
        <p:nvPicPr>
          <p:cNvPr id="5" name="Рисунок 30" descr="Авторское свидетельство на изобретение Арифметического устройства макроконвейерного типа"/>
          <p:cNvPicPr/>
          <p:nvPr/>
        </p:nvPicPr>
        <p:blipFill>
          <a:blip r:embed="rId3" cstate="print">
            <a:lum bright="-18000" contrast="6000"/>
            <a:extLst>
              <a:ext uri="{28A0092B-C50C-407E-A947-70E740481C1C}">
                <a14:useLocalDpi xmlns:a14="http://schemas.microsoft.com/office/drawing/2010/main" val="0"/>
              </a:ext>
            </a:extLst>
          </a:blip>
          <a:srcRect/>
          <a:stretch>
            <a:fillRect/>
          </a:stretch>
        </p:blipFill>
        <p:spPr bwMode="auto">
          <a:xfrm>
            <a:off x="4543425" y="638099"/>
            <a:ext cx="4323484" cy="5763493"/>
          </a:xfrm>
          <a:prstGeom prst="rect">
            <a:avLst/>
          </a:prstGeom>
          <a:noFill/>
          <a:ln>
            <a:noFill/>
          </a:ln>
        </p:spPr>
      </p:pic>
      <p:sp>
        <p:nvSpPr>
          <p:cNvPr id="3" name="TextBox 2"/>
          <p:cNvSpPr txBox="1"/>
          <p:nvPr/>
        </p:nvSpPr>
        <p:spPr>
          <a:xfrm>
            <a:off x="160910" y="166255"/>
            <a:ext cx="4220513" cy="2031325"/>
          </a:xfrm>
          <a:prstGeom prst="rect">
            <a:avLst/>
          </a:prstGeom>
          <a:noFill/>
        </p:spPr>
        <p:txBody>
          <a:bodyPr wrap="square" rtlCol="0">
            <a:spAutoFit/>
          </a:bodyPr>
          <a:lstStyle/>
          <a:p>
            <a:pPr algn="ctr"/>
            <a:r>
              <a:rPr lang="en-US" b="1" dirty="0"/>
              <a:t>The </a:t>
            </a:r>
            <a:r>
              <a:rPr lang="en-US" b="1" dirty="0" err="1"/>
              <a:t>A.I.Kitov's</a:t>
            </a:r>
            <a:r>
              <a:rPr lang="en-US" b="1" dirty="0"/>
              <a:t> author's certificate with the priority of June 27, 1958 for the invention of the principle of parallel processing of machine instructions (The principle of parallel  pipeline processing of the instructions of </a:t>
            </a:r>
            <a:r>
              <a:rPr lang="en-US" b="1" dirty="0" smtClean="0"/>
              <a:t>computer </a:t>
            </a:r>
            <a:r>
              <a:rPr lang="en-US" b="1" dirty="0"/>
              <a:t>- principle of a macro-conveyor</a:t>
            </a:r>
            <a:r>
              <a:rPr lang="en-US" b="1" dirty="0" smtClean="0"/>
              <a:t>). </a:t>
            </a:r>
            <a:endParaRPr lang="ru-RU" dirty="0">
              <a:solidFill>
                <a:srgbClr val="FF0000"/>
              </a:solidFill>
            </a:endParaRPr>
          </a:p>
        </p:txBody>
      </p:sp>
      <p:sp>
        <p:nvSpPr>
          <p:cNvPr id="6" name="Номер слайда 5"/>
          <p:cNvSpPr>
            <a:spLocks noGrp="1"/>
          </p:cNvSpPr>
          <p:nvPr>
            <p:ph type="sldNum" sz="quarter" idx="12"/>
          </p:nvPr>
        </p:nvSpPr>
        <p:spPr/>
        <p:txBody>
          <a:bodyPr/>
          <a:lstStyle/>
          <a:p>
            <a:fld id="{95108248-E10A-0243-A819-E5D025BA81F4}" type="slidenum">
              <a:rPr lang="ru-RU" smtClean="0"/>
              <a:t>27</a:t>
            </a:fld>
            <a:endParaRPr lang="ru-RU"/>
          </a:p>
        </p:txBody>
      </p:sp>
    </p:spTree>
    <p:extLst>
      <p:ext uri="{BB962C8B-B14F-4D97-AF65-F5344CB8AC3E}">
        <p14:creationId xmlns:p14="http://schemas.microsoft.com/office/powerpoint/2010/main" val="1480007045"/>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9383" y="88632"/>
            <a:ext cx="8770838" cy="1040849"/>
          </a:xfrm>
        </p:spPr>
        <p:txBody>
          <a:bodyPr>
            <a:normAutofit fontScale="90000"/>
          </a:bodyPr>
          <a:lstStyle/>
          <a:p>
            <a:pPr algn="ctr"/>
            <a:r>
              <a:rPr lang="en-US" sz="2800" b="1" dirty="0" err="1"/>
              <a:t>Yannick</a:t>
            </a:r>
            <a:r>
              <a:rPr lang="en-US" sz="2800" b="1" dirty="0"/>
              <a:t> </a:t>
            </a:r>
            <a:r>
              <a:rPr lang="en-US" sz="2800" b="1" dirty="0" err="1"/>
              <a:t>Harrel</a:t>
            </a:r>
            <a:r>
              <a:rPr lang="en-US" sz="2800" b="1" dirty="0"/>
              <a:t> "La Cyber </a:t>
            </a:r>
            <a:r>
              <a:rPr lang="en-US" sz="2800" b="1" dirty="0" err="1"/>
              <a:t>Strategie</a:t>
            </a:r>
            <a:r>
              <a:rPr lang="en-US" sz="2800" b="1" dirty="0"/>
              <a:t> </a:t>
            </a:r>
            <a:r>
              <a:rPr lang="en-US" sz="2800" b="1" dirty="0" err="1"/>
              <a:t>Russe</a:t>
            </a:r>
            <a:r>
              <a:rPr lang="en-US" sz="2800" b="1" dirty="0"/>
              <a:t>" (</a:t>
            </a:r>
            <a:r>
              <a:rPr lang="en-US" sz="2800" b="1" dirty="0" err="1"/>
              <a:t>Yannick</a:t>
            </a:r>
            <a:r>
              <a:rPr lang="en-US" sz="2800" b="1" dirty="0"/>
              <a:t> Harrell "Russian cybernetic strategy") </a:t>
            </a:r>
            <a:r>
              <a:rPr lang="en-US" sz="2800" b="1" dirty="0" smtClean="0"/>
              <a:t/>
            </a:r>
            <a:br>
              <a:rPr lang="en-US" sz="2800" b="1" dirty="0" smtClean="0"/>
            </a:br>
            <a:r>
              <a:rPr lang="en-US" sz="2200" b="1" dirty="0" smtClean="0">
                <a:latin typeface="+mn-lt"/>
              </a:rPr>
              <a:t>Publisher </a:t>
            </a:r>
            <a:r>
              <a:rPr lang="en-US" sz="2200" b="1" dirty="0">
                <a:latin typeface="+mn-lt"/>
              </a:rPr>
              <a:t>"NUVIS" (Paris, France), 2015, 246 p.</a:t>
            </a:r>
            <a:endParaRPr lang="ru-RU" sz="2200" dirty="0">
              <a:latin typeface="+mn-lt"/>
            </a:endParaRPr>
          </a:p>
        </p:txBody>
      </p:sp>
      <p:sp>
        <p:nvSpPr>
          <p:cNvPr id="4" name="Текст 3"/>
          <p:cNvSpPr>
            <a:spLocks noGrp="1"/>
          </p:cNvSpPr>
          <p:nvPr>
            <p:ph type="body" sz="half" idx="2"/>
          </p:nvPr>
        </p:nvSpPr>
        <p:spPr>
          <a:xfrm>
            <a:off x="249383" y="1352691"/>
            <a:ext cx="4549040" cy="5131236"/>
          </a:xfrm>
        </p:spPr>
        <p:txBody>
          <a:bodyPr>
            <a:noAutofit/>
          </a:bodyPr>
          <a:lstStyle/>
          <a:p>
            <a:r>
              <a:rPr lang="en-US" sz="1800" dirty="0"/>
              <a:t>The book of the well-known political scientist, expert of the European </a:t>
            </a:r>
            <a:r>
              <a:rPr lang="en-US" sz="1800" dirty="0" smtClean="0"/>
              <a:t>Union </a:t>
            </a:r>
            <a:r>
              <a:rPr lang="en-US" sz="1800" dirty="0"/>
              <a:t>Y. </a:t>
            </a:r>
            <a:r>
              <a:rPr lang="en-US" sz="1800" dirty="0" err="1" smtClean="0"/>
              <a:t>Harrel</a:t>
            </a:r>
            <a:r>
              <a:rPr lang="en-US" sz="1800" dirty="0" smtClean="0"/>
              <a:t> </a:t>
            </a:r>
            <a:r>
              <a:rPr lang="en-US" sz="1800" dirty="0"/>
              <a:t>is devoted to the </a:t>
            </a:r>
            <a:r>
              <a:rPr lang="en-US" sz="1800" dirty="0" smtClean="0"/>
              <a:t>history </a:t>
            </a:r>
            <a:r>
              <a:rPr lang="en-US" sz="1800" dirty="0"/>
              <a:t>and the present of Russian information and communication technologies, computer networks and computer data processing systems.</a:t>
            </a:r>
          </a:p>
          <a:p>
            <a:r>
              <a:rPr lang="en-US" sz="1800" dirty="0"/>
              <a:t>The information in this book is </a:t>
            </a:r>
            <a:r>
              <a:rPr lang="en-US" sz="1800" dirty="0" smtClean="0"/>
              <a:t>retrospective </a:t>
            </a:r>
            <a:r>
              <a:rPr lang="en-US" sz="1800" dirty="0"/>
              <a:t>and </a:t>
            </a:r>
            <a:r>
              <a:rPr lang="en-US" sz="1800" dirty="0" smtClean="0"/>
              <a:t>compares</a:t>
            </a:r>
            <a:r>
              <a:rPr lang="ru-RU" sz="1800" dirty="0" smtClean="0"/>
              <a:t> </a:t>
            </a:r>
            <a:r>
              <a:rPr lang="en-US" sz="1800" dirty="0"/>
              <a:t>Soviet technologies </a:t>
            </a:r>
            <a:r>
              <a:rPr lang="en-US" sz="1800" dirty="0" smtClean="0"/>
              <a:t> with </a:t>
            </a:r>
            <a:r>
              <a:rPr lang="en-US" sz="1800" dirty="0"/>
              <a:t>similar technologies developed in the US and in </a:t>
            </a:r>
            <a:r>
              <a:rPr lang="en-US" sz="1800" dirty="0" smtClean="0"/>
              <a:t>the Western </a:t>
            </a:r>
            <a:r>
              <a:rPr lang="en-US" sz="1800" dirty="0"/>
              <a:t>Europe. </a:t>
            </a:r>
          </a:p>
          <a:p>
            <a:r>
              <a:rPr lang="en-US" sz="1800" dirty="0"/>
              <a:t>A significant place in the book is devoted to </a:t>
            </a:r>
            <a:r>
              <a:rPr lang="en-US" sz="1800" dirty="0" smtClean="0"/>
              <a:t>scientific </a:t>
            </a:r>
            <a:r>
              <a:rPr lang="en-US" sz="1800" dirty="0"/>
              <a:t>projects of </a:t>
            </a:r>
            <a:r>
              <a:rPr lang="en-US" sz="1800" dirty="0" err="1"/>
              <a:t>A.I.Kitov</a:t>
            </a:r>
            <a:r>
              <a:rPr lang="en-US" sz="1800" dirty="0"/>
              <a:t>. The great importance of his scientific and practical activity for world and Russian informatics and cybernetics is underlined.</a:t>
            </a:r>
          </a:p>
          <a:p>
            <a:r>
              <a:rPr lang="en-US" sz="1800" dirty="0"/>
              <a:t>This book, Professor </a:t>
            </a:r>
            <a:r>
              <a:rPr lang="en-US" sz="1800" dirty="0" err="1"/>
              <a:t>Yannick</a:t>
            </a:r>
            <a:r>
              <a:rPr lang="en-US" sz="1800" dirty="0"/>
              <a:t> </a:t>
            </a:r>
            <a:r>
              <a:rPr lang="en-US" sz="1800" dirty="0" err="1"/>
              <a:t>Harrel</a:t>
            </a:r>
            <a:r>
              <a:rPr lang="en-US" sz="1800" dirty="0"/>
              <a:t> dedicated to the memory of "the outstanding scientist Anatoly </a:t>
            </a:r>
            <a:r>
              <a:rPr lang="en-US" sz="1800" dirty="0" err="1"/>
              <a:t>Kitov</a:t>
            </a:r>
            <a:r>
              <a:rPr lang="en-US" sz="1800" dirty="0"/>
              <a:t>".</a:t>
            </a:r>
          </a:p>
        </p:txBody>
      </p:sp>
      <p:pic>
        <p:nvPicPr>
          <p:cNvPr id="5" name="Рисунок 18"/>
          <p:cNvPicPr/>
          <p:nvPr/>
        </p:nvPicPr>
        <p:blipFill>
          <a:blip r:embed="rId3"/>
          <a:stretch>
            <a:fillRect/>
          </a:stretch>
        </p:blipFill>
        <p:spPr>
          <a:xfrm>
            <a:off x="5369441" y="1453913"/>
            <a:ext cx="3424355" cy="5030014"/>
          </a:xfrm>
          <a:prstGeom prst="rect">
            <a:avLst/>
          </a:prstGeom>
        </p:spPr>
      </p:pic>
      <p:sp>
        <p:nvSpPr>
          <p:cNvPr id="3" name="Номер слайда 2"/>
          <p:cNvSpPr>
            <a:spLocks noGrp="1"/>
          </p:cNvSpPr>
          <p:nvPr>
            <p:ph type="sldNum" sz="quarter" idx="12"/>
          </p:nvPr>
        </p:nvSpPr>
        <p:spPr/>
        <p:txBody>
          <a:bodyPr/>
          <a:lstStyle/>
          <a:p>
            <a:fld id="{95108248-E10A-0243-A819-E5D025BA81F4}" type="slidenum">
              <a:rPr lang="ru-RU" smtClean="0"/>
              <a:t>28</a:t>
            </a:fld>
            <a:endParaRPr lang="ru-RU"/>
          </a:p>
        </p:txBody>
      </p:sp>
    </p:spTree>
    <p:extLst>
      <p:ext uri="{BB962C8B-B14F-4D97-AF65-F5344CB8AC3E}">
        <p14:creationId xmlns:p14="http://schemas.microsoft.com/office/powerpoint/2010/main" val="1202398007"/>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8545" y="110836"/>
            <a:ext cx="8866910" cy="1176747"/>
          </a:xfrm>
        </p:spPr>
        <p:txBody>
          <a:bodyPr>
            <a:noAutofit/>
          </a:bodyPr>
          <a:lstStyle/>
          <a:p>
            <a:pPr algn="ctr"/>
            <a:r>
              <a:rPr lang="en-US" sz="2400" b="1" dirty="0">
                <a:latin typeface="+mn-lt"/>
              </a:rPr>
              <a:t>Benjamin Peters «How not to network a Nation: the Uneasy History of the Soviet Internet». </a:t>
            </a:r>
            <a:r>
              <a:rPr lang="ru-RU" sz="2400" b="1" dirty="0" smtClean="0">
                <a:latin typeface="+mn-lt"/>
              </a:rPr>
              <a:t/>
            </a:r>
            <a:br>
              <a:rPr lang="ru-RU" sz="2400" b="1" dirty="0" smtClean="0">
                <a:latin typeface="+mn-lt"/>
              </a:rPr>
            </a:br>
            <a:r>
              <a:rPr lang="en-US" sz="1600" dirty="0" smtClean="0">
                <a:latin typeface="+mn-lt"/>
              </a:rPr>
              <a:t>Publishing </a:t>
            </a:r>
            <a:r>
              <a:rPr lang="en-US" sz="1600" dirty="0">
                <a:latin typeface="+mn-lt"/>
              </a:rPr>
              <a:t>house</a:t>
            </a:r>
            <a:r>
              <a:rPr lang="ru-RU" sz="1600" dirty="0" smtClean="0">
                <a:latin typeface="+mn-lt"/>
              </a:rPr>
              <a:t> </a:t>
            </a:r>
            <a:r>
              <a:rPr lang="ru-RU" sz="1600" dirty="0">
                <a:latin typeface="+mn-lt"/>
              </a:rPr>
              <a:t>«</a:t>
            </a:r>
            <a:r>
              <a:rPr lang="ru-RU" sz="1600" dirty="0" err="1">
                <a:latin typeface="+mn-lt"/>
              </a:rPr>
              <a:t>The</a:t>
            </a:r>
            <a:r>
              <a:rPr lang="ru-RU" sz="1600" dirty="0">
                <a:latin typeface="+mn-lt"/>
              </a:rPr>
              <a:t> MIT </a:t>
            </a:r>
            <a:r>
              <a:rPr lang="ru-RU" sz="1600" dirty="0" err="1">
                <a:latin typeface="+mn-lt"/>
              </a:rPr>
              <a:t>Press</a:t>
            </a:r>
            <a:r>
              <a:rPr lang="ru-RU" sz="1600" dirty="0">
                <a:latin typeface="+mn-lt"/>
              </a:rPr>
              <a:t>» (</a:t>
            </a:r>
            <a:r>
              <a:rPr lang="ru-RU" sz="1600" dirty="0" err="1">
                <a:latin typeface="+mn-lt"/>
              </a:rPr>
              <a:t>Cambridge</a:t>
            </a:r>
            <a:r>
              <a:rPr lang="ru-RU" sz="1600" dirty="0">
                <a:latin typeface="+mn-lt"/>
              </a:rPr>
              <a:t>, </a:t>
            </a:r>
            <a:r>
              <a:rPr lang="ru-RU" sz="1600" dirty="0" err="1">
                <a:latin typeface="+mn-lt"/>
              </a:rPr>
              <a:t>Massachusetts</a:t>
            </a:r>
            <a:r>
              <a:rPr lang="ru-RU" sz="1600" dirty="0">
                <a:latin typeface="+mn-lt"/>
              </a:rPr>
              <a:t> &amp; </a:t>
            </a:r>
            <a:r>
              <a:rPr lang="ru-RU" sz="1600" dirty="0" err="1">
                <a:latin typeface="+mn-lt"/>
              </a:rPr>
              <a:t>London</a:t>
            </a:r>
            <a:r>
              <a:rPr lang="ru-RU" sz="1600" dirty="0">
                <a:latin typeface="+mn-lt"/>
              </a:rPr>
              <a:t>, </a:t>
            </a:r>
            <a:r>
              <a:rPr lang="ru-RU" sz="1600" dirty="0" err="1">
                <a:latin typeface="+mn-lt"/>
              </a:rPr>
              <a:t>England</a:t>
            </a:r>
            <a:r>
              <a:rPr lang="ru-RU" sz="1600" dirty="0">
                <a:latin typeface="+mn-lt"/>
              </a:rPr>
              <a:t>), 2016, 298 </a:t>
            </a:r>
            <a:r>
              <a:rPr lang="en-US" sz="1600" dirty="0" smtClean="0">
                <a:latin typeface="+mn-lt"/>
              </a:rPr>
              <a:t>p</a:t>
            </a:r>
            <a:r>
              <a:rPr lang="ru-RU" sz="1600" dirty="0" smtClean="0">
                <a:latin typeface="+mn-lt"/>
              </a:rPr>
              <a:t>.</a:t>
            </a:r>
            <a:endParaRPr lang="ru-RU" sz="1600" dirty="0">
              <a:latin typeface="+mn-lt"/>
            </a:endParaRPr>
          </a:p>
        </p:txBody>
      </p:sp>
      <p:sp>
        <p:nvSpPr>
          <p:cNvPr id="4" name="Текст 3"/>
          <p:cNvSpPr>
            <a:spLocks noGrp="1"/>
          </p:cNvSpPr>
          <p:nvPr>
            <p:ph type="body" sz="half" idx="2"/>
          </p:nvPr>
        </p:nvSpPr>
        <p:spPr>
          <a:xfrm>
            <a:off x="263236" y="1525978"/>
            <a:ext cx="4484255" cy="5195497"/>
          </a:xfrm>
        </p:spPr>
        <p:txBody>
          <a:bodyPr>
            <a:noAutofit/>
          </a:bodyPr>
          <a:lstStyle/>
          <a:p>
            <a:r>
              <a:rPr lang="en-US" dirty="0"/>
              <a:t>American professor of communication technology at the University of Tulsa Benjamin Peters in this book in detail and with great respect told about the work of two outstanding Soviet scientists Anatoly </a:t>
            </a:r>
            <a:r>
              <a:rPr lang="en-US" dirty="0" err="1"/>
              <a:t>Kitov</a:t>
            </a:r>
            <a:r>
              <a:rPr lang="en-US" dirty="0"/>
              <a:t> and Viktor </a:t>
            </a:r>
            <a:r>
              <a:rPr lang="en-US" dirty="0" err="1"/>
              <a:t>Glushkov</a:t>
            </a:r>
            <a:r>
              <a:rPr lang="en-US" dirty="0"/>
              <a:t> who were engaged in the creation of advanced information and communication technologies. </a:t>
            </a:r>
          </a:p>
          <a:p>
            <a:r>
              <a:rPr lang="en-US" dirty="0"/>
              <a:t>This book repeatedly emphasizes the fact that Soviet and American scientists almost simultaneously took many important steps in the field of creating and developing information and communication technologies. </a:t>
            </a:r>
          </a:p>
          <a:p>
            <a:r>
              <a:rPr lang="en-US" dirty="0"/>
              <a:t>At the same time, Soviet scientists often outstripped their American counterparts. </a:t>
            </a:r>
          </a:p>
          <a:p>
            <a:r>
              <a:rPr lang="en-US" dirty="0"/>
              <a:t>As an outstanding scientific result, Professor B. Peters </a:t>
            </a:r>
            <a:r>
              <a:rPr lang="en-US" dirty="0" smtClean="0"/>
              <a:t>highlights the </a:t>
            </a:r>
            <a:r>
              <a:rPr lang="en-US" dirty="0"/>
              <a:t>fact that Anatoly </a:t>
            </a:r>
            <a:r>
              <a:rPr lang="en-US" dirty="0" err="1"/>
              <a:t>Ivanovich</a:t>
            </a:r>
            <a:r>
              <a:rPr lang="en-US" dirty="0"/>
              <a:t> </a:t>
            </a:r>
            <a:r>
              <a:rPr lang="en-US" dirty="0" err="1"/>
              <a:t>Kitov</a:t>
            </a:r>
            <a:r>
              <a:rPr lang="en-US" dirty="0"/>
              <a:t> was the first in the world who suggested to unite all the computers of the country (the USSR) into a single nationwide computer network - a prototype of the modern Internet.</a:t>
            </a:r>
            <a:endParaRPr lang="ru-RU" dirty="0"/>
          </a:p>
        </p:txBody>
      </p:sp>
      <p:pic>
        <p:nvPicPr>
          <p:cNvPr id="6" name="Рисунок 15" descr="D:\WORK\Бен Питерс.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3224" y="1525979"/>
            <a:ext cx="3379123" cy="4957101"/>
          </a:xfrm>
          <a:prstGeom prst="rect">
            <a:avLst/>
          </a:prstGeom>
          <a:noFill/>
          <a:ln>
            <a:noFill/>
          </a:ln>
        </p:spPr>
      </p:pic>
      <p:sp>
        <p:nvSpPr>
          <p:cNvPr id="3" name="Номер слайда 2"/>
          <p:cNvSpPr>
            <a:spLocks noGrp="1"/>
          </p:cNvSpPr>
          <p:nvPr>
            <p:ph type="sldNum" sz="quarter" idx="12"/>
          </p:nvPr>
        </p:nvSpPr>
        <p:spPr/>
        <p:txBody>
          <a:bodyPr/>
          <a:lstStyle/>
          <a:p>
            <a:fld id="{95108248-E10A-0243-A819-E5D025BA81F4}" type="slidenum">
              <a:rPr lang="ru-RU" smtClean="0"/>
              <a:t>29</a:t>
            </a:fld>
            <a:endParaRPr lang="ru-RU"/>
          </a:p>
        </p:txBody>
      </p:sp>
    </p:spTree>
    <p:extLst>
      <p:ext uri="{BB962C8B-B14F-4D97-AF65-F5344CB8AC3E}">
        <p14:creationId xmlns:p14="http://schemas.microsoft.com/office/powerpoint/2010/main" val="179345393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93965" y="166256"/>
            <a:ext cx="4320886" cy="6278088"/>
          </a:xfrm>
        </p:spPr>
        <p:txBody>
          <a:bodyPr>
            <a:noAutofit/>
          </a:bodyPr>
          <a:lstStyle/>
          <a:p>
            <a:r>
              <a:rPr lang="en-US" sz="1400" dirty="0"/>
              <a:t>The main part of the letter was </a:t>
            </a:r>
            <a:r>
              <a:rPr lang="en-US" sz="1400" dirty="0" err="1"/>
              <a:t>Kitov's</a:t>
            </a:r>
            <a:r>
              <a:rPr lang="en-US" sz="1400" dirty="0"/>
              <a:t> project "On measures to overcome the backlog in the creation, production and introduction of computers into the Armed Forces and the national economy of the country". It was the first project in the world to create a national global computer network (the prototype of a modern Internet network). The project proposed to unite all computers available in the country into the Unified State Network of Computing Centers (in Russian EGSVC) of dual purpose for solving both national economic (in peacetime) and defense tasks (in wartime). In </a:t>
            </a:r>
            <a:r>
              <a:rPr lang="en-US" sz="1400" dirty="0" smtClean="0"/>
              <a:t>case </a:t>
            </a:r>
            <a:r>
              <a:rPr lang="en-US" sz="1400" dirty="0"/>
              <a:t>of </a:t>
            </a:r>
            <a:r>
              <a:rPr lang="en-US" sz="1400" dirty="0" smtClean="0"/>
              <a:t>war </a:t>
            </a:r>
            <a:r>
              <a:rPr lang="en-US" sz="1400" dirty="0"/>
              <a:t>emergency, the computers of this network had to switch to solving military problems. </a:t>
            </a:r>
            <a:endParaRPr lang="ru-RU" sz="1400" dirty="0"/>
          </a:p>
          <a:p>
            <a:r>
              <a:rPr lang="en-US" sz="1400" dirty="0"/>
              <a:t>As Anatoly </a:t>
            </a:r>
            <a:r>
              <a:rPr lang="en-US" sz="1400" dirty="0" err="1"/>
              <a:t>Kitov</a:t>
            </a:r>
            <a:r>
              <a:rPr lang="en-US" sz="1400" dirty="0"/>
              <a:t> noted in one of his interview: "The report I made before the commission, headed by Marshal K.K. </a:t>
            </a:r>
            <a:r>
              <a:rPr lang="en-US" sz="1400" dirty="0" err="1"/>
              <a:t>Rokossovsky</a:t>
            </a:r>
            <a:r>
              <a:rPr lang="en-US" sz="1400" dirty="0"/>
              <a:t>, contained a serious criticism of the state of affairs with the </a:t>
            </a:r>
            <a:r>
              <a:rPr lang="en-US" sz="1400" dirty="0" smtClean="0"/>
              <a:t>usage of </a:t>
            </a:r>
            <a:r>
              <a:rPr lang="en-US" sz="1400" dirty="0"/>
              <a:t>computers in the country. This caused a negative reaction among two dozen listeners, mostly generals. As a result, the commission rejected my project, calling it irrational, because, in their opinion, it </a:t>
            </a:r>
            <a:r>
              <a:rPr lang="en-US" sz="1400" dirty="0" smtClean="0"/>
              <a:t>was not </a:t>
            </a:r>
            <a:r>
              <a:rPr lang="en-US" sz="1400" dirty="0"/>
              <a:t>permissible to mix military and civil tasks. In fact, it seems to me, that people from the high communist structures were not satisfied with the fact that as a result of the widespread introduction of computer technology, many of them might lose their jobs. I was expelled from the Communist party and removed from </a:t>
            </a:r>
            <a:r>
              <a:rPr lang="en-US" sz="1400" dirty="0" smtClean="0"/>
              <a:t>position </a:t>
            </a:r>
            <a:r>
              <a:rPr lang="en-US" sz="1400" dirty="0"/>
              <a:t>of </a:t>
            </a:r>
            <a:r>
              <a:rPr lang="en-US" sz="1400" dirty="0" smtClean="0"/>
              <a:t>scientific </a:t>
            </a:r>
            <a:r>
              <a:rPr lang="en-US" sz="1400" dirty="0"/>
              <a:t>deputy chief of the computer center #1 of the Ministry of Defense, which I have occupied since 1954". </a:t>
            </a:r>
            <a:endParaRPr lang="ru-RU" sz="1400" dirty="0"/>
          </a:p>
        </p:txBody>
      </p:sp>
      <p:sp>
        <p:nvSpPr>
          <p:cNvPr id="4" name="Объект 3"/>
          <p:cNvSpPr>
            <a:spLocks noGrp="1"/>
          </p:cNvSpPr>
          <p:nvPr>
            <p:ph sz="half" idx="2"/>
          </p:nvPr>
        </p:nvSpPr>
        <p:spPr>
          <a:xfrm>
            <a:off x="4598126" y="166256"/>
            <a:ext cx="4206241" cy="6278087"/>
          </a:xfrm>
        </p:spPr>
        <p:txBody>
          <a:bodyPr>
            <a:normAutofit fontScale="25000" lnSpcReduction="20000"/>
          </a:bodyPr>
          <a:lstStyle/>
          <a:p>
            <a:r>
              <a:rPr lang="en-US" sz="5600" dirty="0" smtClean="0"/>
              <a:t>Despite the rejection of the </a:t>
            </a:r>
            <a:r>
              <a:rPr lang="en-US" sz="5600" dirty="0" err="1" smtClean="0"/>
              <a:t>Kitov's</a:t>
            </a:r>
            <a:r>
              <a:rPr lang="en-US" sz="5600" dirty="0" smtClean="0"/>
              <a:t> large-scale project, the proposals contained in it formed the basis for subsequent proposals for the EGSVC (1964) and the National Automated System (OGAS, 1980). </a:t>
            </a:r>
          </a:p>
          <a:p>
            <a:r>
              <a:rPr lang="en-US" sz="5600" dirty="0" smtClean="0"/>
              <a:t>In 1958 under the leadership of Anatoly </a:t>
            </a:r>
            <a:r>
              <a:rPr lang="en-US" sz="5600" dirty="0" err="1" smtClean="0"/>
              <a:t>Kitov</a:t>
            </a:r>
            <a:r>
              <a:rPr lang="en-US" sz="5600" dirty="0" smtClean="0"/>
              <a:t> the world's fastest lamp computer “M-100” was created, which performed one hundred thousand operations per second.</a:t>
            </a:r>
            <a:r>
              <a:rPr lang="ru-RU" sz="5600" dirty="0" smtClean="0">
                <a:cs typeface="Arial" panose="020B0604020202020204" pitchFamily="34" charset="0"/>
              </a:rPr>
              <a:t> </a:t>
            </a:r>
            <a:r>
              <a:rPr lang="en-US" sz="5600" dirty="0" err="1" smtClean="0"/>
              <a:t>A.Kitov</a:t>
            </a:r>
            <a:r>
              <a:rPr lang="en-US" sz="5600" dirty="0" smtClean="0"/>
              <a:t> is the creator of the theory of associative programming and two algorithmic languages: ALGEM for programming economic and mathematical problems and NORMIN for computer processing of texts in a natural normalized language (in the USSR this algorithmic language widely was used to solve public health and medical problems). </a:t>
            </a:r>
          </a:p>
          <a:p>
            <a:r>
              <a:rPr lang="en-US" sz="5600" dirty="0" smtClean="0"/>
              <a:t>After the dismissal from the Armed Forces </a:t>
            </a:r>
            <a:r>
              <a:rPr lang="en-US" sz="5600" dirty="0" err="1" smtClean="0"/>
              <a:t>A.Kitov</a:t>
            </a:r>
            <a:r>
              <a:rPr lang="en-US" sz="5600" dirty="0" smtClean="0"/>
              <a:t> was the Chief Designer in the creation of an industrial automated management system for the Ministry of </a:t>
            </a:r>
            <a:r>
              <a:rPr lang="en-US" sz="5600" dirty="0" err="1" smtClean="0"/>
              <a:t>Radioindustry</a:t>
            </a:r>
            <a:r>
              <a:rPr lang="en-US" sz="5600" dirty="0" smtClean="0"/>
              <a:t>  (in Russian OASU MRP), recognized as a standard computer management system for the nine soviet ministries of defense industry and later worked as the Chief Designer of the Automated management System "Healthcare". He is the founder of the Soviet military and medical cybernetics. </a:t>
            </a:r>
          </a:p>
          <a:p>
            <a:r>
              <a:rPr lang="en-US" sz="5600" dirty="0" smtClean="0"/>
              <a:t>During twelve years A.I. </a:t>
            </a:r>
            <a:r>
              <a:rPr lang="en-US" sz="5600" dirty="0" err="1" smtClean="0"/>
              <a:t>Kitov</a:t>
            </a:r>
            <a:r>
              <a:rPr lang="en-US" sz="5600" dirty="0" smtClean="0"/>
              <a:t> officially represented the USSR in prestigious organizations in the field of medical informatics IFIP and </a:t>
            </a:r>
            <a:r>
              <a:rPr lang="en-US" sz="5600" dirty="0" err="1" smtClean="0"/>
              <a:t>MedINFO</a:t>
            </a:r>
            <a:r>
              <a:rPr lang="en-US" sz="5600" dirty="0" smtClean="0"/>
              <a:t>. Since 1980, A.I. </a:t>
            </a:r>
            <a:r>
              <a:rPr lang="en-US" sz="5600" dirty="0" err="1" smtClean="0"/>
              <a:t>Kitov</a:t>
            </a:r>
            <a:r>
              <a:rPr lang="en-US" sz="5600" dirty="0" smtClean="0"/>
              <a:t> headed the Department of </a:t>
            </a:r>
            <a:r>
              <a:rPr lang="en-US" sz="6000" dirty="0" smtClean="0"/>
              <a:t>computer technology and programming </a:t>
            </a:r>
            <a:r>
              <a:rPr lang="en-US" sz="5600" dirty="0" smtClean="0"/>
              <a:t>in the Russian Plekhanov university of Economics, where he worked for 17 years. </a:t>
            </a:r>
          </a:p>
          <a:p>
            <a:r>
              <a:rPr lang="en-US" sz="5600" dirty="0" smtClean="0"/>
              <a:t>A.I</a:t>
            </a:r>
            <a:r>
              <a:rPr lang="en-US" sz="5600" dirty="0"/>
              <a:t>. </a:t>
            </a:r>
            <a:r>
              <a:rPr lang="en-US" sz="5600" dirty="0" err="1"/>
              <a:t>Kitov</a:t>
            </a:r>
            <a:r>
              <a:rPr lang="en-US" sz="5600" dirty="0"/>
              <a:t> is the author of numerous articles, twelve monographs and textbooks translated into nine foreign languages.</a:t>
            </a:r>
            <a:endParaRPr lang="ru-RU" sz="5600" dirty="0"/>
          </a:p>
          <a:p>
            <a:endParaRPr lang="ru-RU" dirty="0"/>
          </a:p>
        </p:txBody>
      </p:sp>
      <p:sp>
        <p:nvSpPr>
          <p:cNvPr id="2" name="Номер слайда 1"/>
          <p:cNvSpPr>
            <a:spLocks noGrp="1"/>
          </p:cNvSpPr>
          <p:nvPr>
            <p:ph type="sldNum" sz="quarter" idx="12"/>
          </p:nvPr>
        </p:nvSpPr>
        <p:spPr/>
        <p:txBody>
          <a:bodyPr/>
          <a:lstStyle/>
          <a:p>
            <a:fld id="{95108248-E10A-0243-A819-E5D025BA81F4}" type="slidenum">
              <a:rPr lang="ru-RU" smtClean="0"/>
              <a:t>3</a:t>
            </a:fld>
            <a:endParaRPr lang="ru-RU"/>
          </a:p>
        </p:txBody>
      </p:sp>
    </p:spTree>
    <p:extLst>
      <p:ext uri="{BB962C8B-B14F-4D97-AF65-F5344CB8AC3E}">
        <p14:creationId xmlns:p14="http://schemas.microsoft.com/office/powerpoint/2010/main" val="339569194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txBox="1">
            <a:spLocks noGrp="1"/>
          </p:cNvSpPr>
          <p:nvPr>
            <p:ph type="title"/>
          </p:nvPr>
        </p:nvSpPr>
        <p:spPr>
          <a:xfrm>
            <a:off x="664440" y="597574"/>
            <a:ext cx="7850910" cy="757130"/>
          </a:xfrm>
          <a:prstGeom prst="rect">
            <a:avLst/>
          </a:prstGeom>
          <a:noFill/>
        </p:spPr>
        <p:txBody>
          <a:bodyPr wrap="square" rtlCol="0">
            <a:spAutoFit/>
          </a:bodyPr>
          <a:lstStyle/>
          <a:p>
            <a:pPr algn="ctr"/>
            <a:r>
              <a:rPr lang="en-US" sz="1600" b="1" dirty="0"/>
              <a:t>Russian Plekhanov University of Economics</a:t>
            </a:r>
            <a:r>
              <a:rPr lang="ru-RU" sz="1600" b="1" dirty="0"/>
              <a:t/>
            </a:r>
            <a:br>
              <a:rPr lang="ru-RU" sz="1600" b="1" dirty="0"/>
            </a:br>
            <a:r>
              <a:rPr lang="en-US" sz="1600" b="1" dirty="0"/>
              <a:t>Educational and Scientific Center "Cybernetics"</a:t>
            </a:r>
            <a:r>
              <a:rPr lang="ru-RU" sz="1600" b="1" dirty="0"/>
              <a:t/>
            </a:r>
            <a:br>
              <a:rPr lang="ru-RU" sz="1600" b="1" dirty="0"/>
            </a:br>
            <a:r>
              <a:rPr lang="ru-RU" sz="1600" b="1" dirty="0" err="1"/>
              <a:t>Department</a:t>
            </a:r>
            <a:r>
              <a:rPr lang="ru-RU" sz="1600" b="1" dirty="0"/>
              <a:t> </a:t>
            </a:r>
            <a:r>
              <a:rPr lang="ru-RU" sz="1600" b="1" dirty="0" err="1"/>
              <a:t>of</a:t>
            </a:r>
            <a:r>
              <a:rPr lang="ru-RU" sz="1600" b="1" dirty="0"/>
              <a:t> </a:t>
            </a:r>
            <a:r>
              <a:rPr lang="ru-RU" sz="1600" b="1" dirty="0" err="1"/>
              <a:t>Informatics</a:t>
            </a:r>
            <a:endParaRPr lang="ru-RU" sz="1600" b="1" dirty="0"/>
          </a:p>
        </p:txBody>
      </p:sp>
      <p:sp>
        <p:nvSpPr>
          <p:cNvPr id="9" name="TextBox 8"/>
          <p:cNvSpPr txBox="1"/>
          <p:nvPr/>
        </p:nvSpPr>
        <p:spPr>
          <a:xfrm>
            <a:off x="318655" y="1676478"/>
            <a:ext cx="8659090" cy="3108543"/>
          </a:xfrm>
          <a:prstGeom prst="rect">
            <a:avLst/>
          </a:prstGeom>
          <a:noFill/>
        </p:spPr>
        <p:txBody>
          <a:bodyPr wrap="square" rtlCol="0">
            <a:spAutoFit/>
          </a:bodyPr>
          <a:lstStyle/>
          <a:p>
            <a:pPr algn="ctr"/>
            <a:r>
              <a:rPr lang="en-US" sz="2800" b="1" dirty="0"/>
              <a:t>The main scientific publications </a:t>
            </a:r>
            <a:endParaRPr lang="en-US" sz="2800" b="1" dirty="0" smtClean="0"/>
          </a:p>
          <a:p>
            <a:pPr algn="ctr"/>
            <a:r>
              <a:rPr lang="en-US" dirty="0" smtClean="0"/>
              <a:t>of </a:t>
            </a:r>
            <a:r>
              <a:rPr lang="en-US" dirty="0"/>
              <a:t>the head of the department of computer technology and programming of Russian Plekhanov University of Economics, Honored Worker of Science and Technology of the USSR, academician of the Russian Academy of Natural Sciences, doctor of Technical Sciences, professor </a:t>
            </a:r>
            <a:endParaRPr lang="en-US" dirty="0" smtClean="0"/>
          </a:p>
          <a:p>
            <a:pPr algn="ctr"/>
            <a:r>
              <a:rPr lang="en-US" sz="2800" b="1" dirty="0" smtClean="0"/>
              <a:t>Anatoly </a:t>
            </a:r>
            <a:r>
              <a:rPr lang="en-US" sz="2800" b="1" dirty="0" err="1"/>
              <a:t>Ivanovich</a:t>
            </a:r>
            <a:r>
              <a:rPr lang="en-US" sz="2800" b="1" dirty="0"/>
              <a:t> </a:t>
            </a:r>
            <a:r>
              <a:rPr lang="en-US" sz="2800" b="1" dirty="0" err="1" smtClean="0"/>
              <a:t>Kitov</a:t>
            </a:r>
            <a:endParaRPr lang="ru-RU" sz="2800" b="1" dirty="0" smtClean="0"/>
          </a:p>
          <a:p>
            <a:pPr algn="ctr"/>
            <a:endParaRPr lang="ru-RU" sz="2800" b="1" dirty="0"/>
          </a:p>
          <a:p>
            <a:r>
              <a:rPr lang="en-US" sz="2000" dirty="0" smtClean="0"/>
              <a:t>Key words: </a:t>
            </a:r>
            <a:r>
              <a:rPr lang="en-US" sz="2000" dirty="0" err="1" smtClean="0"/>
              <a:t>A.I.Kitov</a:t>
            </a:r>
            <a:r>
              <a:rPr lang="en-US" sz="2000" dirty="0" smtClean="0"/>
              <a:t>, pioneer of cybernetics, computers in economics, first internet project,  military informatics, medical informatics, EGSVC, OGAS.</a:t>
            </a:r>
            <a:endParaRPr lang="ru-RU" sz="2000" dirty="0"/>
          </a:p>
        </p:txBody>
      </p:sp>
      <p:sp>
        <p:nvSpPr>
          <p:cNvPr id="10" name="TextBox 9"/>
          <p:cNvSpPr txBox="1"/>
          <p:nvPr/>
        </p:nvSpPr>
        <p:spPr>
          <a:xfrm>
            <a:off x="3855604" y="6339963"/>
            <a:ext cx="1468582" cy="338554"/>
          </a:xfrm>
          <a:prstGeom prst="rect">
            <a:avLst/>
          </a:prstGeom>
          <a:noFill/>
        </p:spPr>
        <p:txBody>
          <a:bodyPr wrap="square" rtlCol="0">
            <a:spAutoFit/>
          </a:bodyPr>
          <a:lstStyle/>
          <a:p>
            <a:pPr algn="ctr"/>
            <a:r>
              <a:rPr lang="ru-RU" sz="1600" b="1" dirty="0">
                <a:latin typeface="Arial" panose="020B0604020202020204" pitchFamily="34" charset="0"/>
                <a:cs typeface="Arial" panose="020B0604020202020204" pitchFamily="34" charset="0"/>
              </a:rPr>
              <a:t>2017</a:t>
            </a:r>
          </a:p>
        </p:txBody>
      </p:sp>
      <p:sp>
        <p:nvSpPr>
          <p:cNvPr id="2" name="Номер слайда 1"/>
          <p:cNvSpPr>
            <a:spLocks noGrp="1"/>
          </p:cNvSpPr>
          <p:nvPr>
            <p:ph type="sldNum" sz="quarter" idx="12"/>
          </p:nvPr>
        </p:nvSpPr>
        <p:spPr/>
        <p:txBody>
          <a:bodyPr/>
          <a:lstStyle/>
          <a:p>
            <a:endParaRPr lang="ru-RU" dirty="0"/>
          </a:p>
        </p:txBody>
      </p:sp>
      <p:sp>
        <p:nvSpPr>
          <p:cNvPr id="4" name="TextBox 3"/>
          <p:cNvSpPr txBox="1"/>
          <p:nvPr/>
        </p:nvSpPr>
        <p:spPr>
          <a:xfrm>
            <a:off x="3200400" y="5106795"/>
            <a:ext cx="5093856" cy="954107"/>
          </a:xfrm>
          <a:prstGeom prst="rect">
            <a:avLst/>
          </a:prstGeom>
          <a:noFill/>
        </p:spPr>
        <p:txBody>
          <a:bodyPr wrap="square" rtlCol="0">
            <a:spAutoFit/>
          </a:bodyPr>
          <a:lstStyle/>
          <a:p>
            <a:pPr algn="r"/>
            <a:r>
              <a:rPr lang="en-US" sz="1400" b="1" dirty="0">
                <a:latin typeface="Arial" panose="020B0604020202020204" pitchFamily="34" charset="0"/>
                <a:cs typeface="Arial" panose="020B0604020202020204" pitchFamily="34" charset="0"/>
              </a:rPr>
              <a:t>Compilers and editors:</a:t>
            </a:r>
          </a:p>
          <a:p>
            <a:pPr algn="r"/>
            <a:r>
              <a:rPr lang="en-US" sz="1400" b="1" dirty="0">
                <a:latin typeface="Arial" panose="020B0604020202020204" pitchFamily="34" charset="0"/>
                <a:cs typeface="Arial" panose="020B0604020202020204" pitchFamily="34" charset="0"/>
              </a:rPr>
              <a:t>Associate Professor </a:t>
            </a:r>
            <a:r>
              <a:rPr lang="en-US" sz="1400" b="1" dirty="0" err="1">
                <a:latin typeface="Arial" panose="020B0604020202020204" pitchFamily="34" charset="0"/>
                <a:cs typeface="Arial" panose="020B0604020202020204" pitchFamily="34" charset="0"/>
              </a:rPr>
              <a:t>Muzychkin</a:t>
            </a:r>
            <a:r>
              <a:rPr lang="en-US" sz="1400" b="1" dirty="0">
                <a:latin typeface="Arial" panose="020B0604020202020204" pitchFamily="34" charset="0"/>
                <a:cs typeface="Arial" panose="020B0604020202020204" pitchFamily="34" charset="0"/>
              </a:rPr>
              <a:t> Pavel </a:t>
            </a:r>
            <a:r>
              <a:rPr lang="en-US" sz="1400" b="1" dirty="0" err="1">
                <a:latin typeface="Arial" panose="020B0604020202020204" pitchFamily="34" charset="0"/>
                <a:cs typeface="Arial" panose="020B0604020202020204" pitchFamily="34" charset="0"/>
              </a:rPr>
              <a:t>Arsenovich</a:t>
            </a:r>
            <a:endParaRPr lang="en-US" sz="1400" b="1" dirty="0">
              <a:latin typeface="Arial" panose="020B0604020202020204" pitchFamily="34" charset="0"/>
              <a:cs typeface="Arial" panose="020B0604020202020204" pitchFamily="34" charset="0"/>
            </a:endParaRPr>
          </a:p>
          <a:p>
            <a:pPr algn="r"/>
            <a:r>
              <a:rPr lang="en-US" sz="1400" b="1" dirty="0">
                <a:latin typeface="Arial" panose="020B0604020202020204" pitchFamily="34" charset="0"/>
                <a:cs typeface="Arial" panose="020B0604020202020204" pitchFamily="34" charset="0"/>
              </a:rPr>
              <a:t>Associate Professor </a:t>
            </a:r>
            <a:r>
              <a:rPr lang="en-US" sz="1400" b="1" dirty="0" err="1">
                <a:latin typeface="Arial" panose="020B0604020202020204" pitchFamily="34" charset="0"/>
                <a:cs typeface="Arial" panose="020B0604020202020204" pitchFamily="34" charset="0"/>
              </a:rPr>
              <a:t>Kitov</a:t>
            </a:r>
            <a:r>
              <a:rPr lang="en-US" sz="1400" b="1" dirty="0">
                <a:latin typeface="Arial" panose="020B0604020202020204" pitchFamily="34" charset="0"/>
                <a:cs typeface="Arial" panose="020B0604020202020204" pitchFamily="34" charset="0"/>
              </a:rPr>
              <a:t> Vladimir </a:t>
            </a:r>
            <a:r>
              <a:rPr lang="en-US" sz="1400" b="1" dirty="0" err="1">
                <a:latin typeface="Arial" panose="020B0604020202020204" pitchFamily="34" charset="0"/>
                <a:cs typeface="Arial" panose="020B0604020202020204" pitchFamily="34" charset="0"/>
              </a:rPr>
              <a:t>Anatolievich</a:t>
            </a:r>
            <a:r>
              <a:rPr lang="en-US" sz="1400" b="1" dirty="0">
                <a:latin typeface="Arial" panose="020B0604020202020204" pitchFamily="34" charset="0"/>
                <a:cs typeface="Arial" panose="020B0604020202020204" pitchFamily="34" charset="0"/>
              </a:rPr>
              <a:t> </a:t>
            </a:r>
          </a:p>
          <a:p>
            <a:pPr algn="r"/>
            <a:r>
              <a:rPr lang="en-US" sz="1400" b="1" dirty="0">
                <a:latin typeface="Arial" panose="020B0604020202020204" pitchFamily="34" charset="0"/>
                <a:cs typeface="Arial" panose="020B0604020202020204" pitchFamily="34" charset="0"/>
              </a:rPr>
              <a:t>Senior Teacher </a:t>
            </a:r>
            <a:r>
              <a:rPr lang="en-US" sz="1400" b="1" dirty="0" err="1">
                <a:latin typeface="Arial" panose="020B0604020202020204" pitchFamily="34" charset="0"/>
                <a:cs typeface="Arial" panose="020B0604020202020204" pitchFamily="34" charset="0"/>
              </a:rPr>
              <a:t>Nedelkin</a:t>
            </a:r>
            <a:r>
              <a:rPr lang="en-US" sz="1400" b="1" dirty="0">
                <a:latin typeface="Arial" panose="020B0604020202020204" pitchFamily="34" charset="0"/>
                <a:cs typeface="Arial" panose="020B0604020202020204" pitchFamily="34" charset="0"/>
              </a:rPr>
              <a:t> Alexey </a:t>
            </a:r>
            <a:r>
              <a:rPr lang="en-US" sz="1400" b="1" dirty="0" err="1">
                <a:latin typeface="Arial" panose="020B0604020202020204" pitchFamily="34" charset="0"/>
                <a:cs typeface="Arial" panose="020B0604020202020204" pitchFamily="34" charset="0"/>
              </a:rPr>
              <a:t>Alexandrovich</a:t>
            </a:r>
            <a:endParaRPr lang="ru-RU" sz="1400" b="1" dirty="0"/>
          </a:p>
        </p:txBody>
      </p:sp>
    </p:spTree>
    <p:extLst>
      <p:ext uri="{BB962C8B-B14F-4D97-AF65-F5344CB8AC3E}">
        <p14:creationId xmlns:p14="http://schemas.microsoft.com/office/powerpoint/2010/main" val="3634231157"/>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143000" y="2582141"/>
            <a:ext cx="6858000" cy="3065318"/>
          </a:xfrm>
        </p:spPr>
        <p:txBody>
          <a:bodyPr/>
          <a:lstStyle/>
          <a:p>
            <a:endParaRPr lang="ru-RU" dirty="0"/>
          </a:p>
        </p:txBody>
      </p:sp>
      <p:pic>
        <p:nvPicPr>
          <p:cNvPr id="4" name="Рисунок 2" descr="D:\Dropbox\REU-kafedra\Публикации\Конференция Китова\ЕГСВЦ(КитовАИ-4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5994399"/>
          </a:xfrm>
          <a:prstGeom prst="rect">
            <a:avLst/>
          </a:prstGeom>
          <a:noFill/>
          <a:ln>
            <a:noFill/>
          </a:ln>
        </p:spPr>
      </p:pic>
      <p:sp>
        <p:nvSpPr>
          <p:cNvPr id="7" name="TextBox 6"/>
          <p:cNvSpPr txBox="1"/>
          <p:nvPr/>
        </p:nvSpPr>
        <p:spPr>
          <a:xfrm>
            <a:off x="0" y="5886677"/>
            <a:ext cx="9079345" cy="1015663"/>
          </a:xfrm>
          <a:prstGeom prst="rect">
            <a:avLst/>
          </a:prstGeom>
          <a:noFill/>
        </p:spPr>
        <p:txBody>
          <a:bodyPr wrap="square" rtlCol="0">
            <a:spAutoFit/>
          </a:bodyPr>
          <a:lstStyle/>
          <a:p>
            <a:pPr algn="ctr"/>
            <a:r>
              <a:rPr lang="en-US" b="1" dirty="0"/>
              <a:t>Anatoly </a:t>
            </a:r>
            <a:r>
              <a:rPr lang="en-US" b="1" dirty="0" err="1"/>
              <a:t>Ivanovich</a:t>
            </a:r>
            <a:r>
              <a:rPr lang="en-US" b="1" dirty="0"/>
              <a:t> </a:t>
            </a:r>
            <a:r>
              <a:rPr lang="en-US" b="1" dirty="0" err="1"/>
              <a:t>Kitov</a:t>
            </a:r>
            <a:r>
              <a:rPr lang="ru-RU" sz="1400" b="1" dirty="0">
                <a:latin typeface="Arial" panose="020B0604020202020204" pitchFamily="34" charset="0"/>
                <a:ea typeface="Arial" charset="0"/>
                <a:cs typeface="Arial" panose="020B0604020202020204" pitchFamily="34" charset="0"/>
              </a:rPr>
              <a:t/>
            </a:r>
            <a:br>
              <a:rPr lang="ru-RU" sz="1400" b="1" dirty="0">
                <a:latin typeface="Arial" panose="020B0604020202020204" pitchFamily="34" charset="0"/>
                <a:ea typeface="Arial" charset="0"/>
                <a:cs typeface="Arial" panose="020B0604020202020204" pitchFamily="34" charset="0"/>
              </a:rPr>
            </a:br>
            <a:r>
              <a:rPr lang="en-US" sz="1400" dirty="0"/>
              <a:t>Head of the department of computer technology and programming of Russian Plekhanov University of Economics, Honored Worker of Science and Technology of the USSR, academician of the Russian Academy of Natural Sciences, doctor of Technical Sciences, professor</a:t>
            </a:r>
            <a:endParaRPr lang="ru-RU" sz="1400" b="1" dirty="0">
              <a:ea typeface="Arial" charset="0"/>
              <a:cs typeface="Arial" panose="020B0604020202020204" pitchFamily="34" charset="0"/>
            </a:endParaRPr>
          </a:p>
        </p:txBody>
      </p:sp>
      <p:pic>
        <p:nvPicPr>
          <p:cNvPr id="2" name="Рисунок 1"/>
          <p:cNvPicPr>
            <a:picLocks noChangeAspect="1"/>
          </p:cNvPicPr>
          <p:nvPr/>
        </p:nvPicPr>
        <p:blipFill>
          <a:blip r:embed="rId3"/>
          <a:stretch>
            <a:fillRect/>
          </a:stretch>
        </p:blipFill>
        <p:spPr>
          <a:xfrm>
            <a:off x="579582" y="286497"/>
            <a:ext cx="1428750" cy="1495425"/>
          </a:xfrm>
          <a:prstGeom prst="rect">
            <a:avLst/>
          </a:prstGeom>
        </p:spPr>
      </p:pic>
      <p:sp>
        <p:nvSpPr>
          <p:cNvPr id="6" name="TextBox 5"/>
          <p:cNvSpPr txBox="1"/>
          <p:nvPr/>
        </p:nvSpPr>
        <p:spPr>
          <a:xfrm>
            <a:off x="1143000" y="5037503"/>
            <a:ext cx="3064042" cy="646331"/>
          </a:xfrm>
          <a:prstGeom prst="rect">
            <a:avLst/>
          </a:prstGeom>
          <a:noFill/>
        </p:spPr>
        <p:txBody>
          <a:bodyPr wrap="square" rtlCol="0">
            <a:spAutoFit/>
          </a:bodyPr>
          <a:lstStyle/>
          <a:p>
            <a:pPr algn="ctr"/>
            <a:r>
              <a:rPr lang="en-US" dirty="0">
                <a:solidFill>
                  <a:schemeClr val="bg1"/>
                </a:solidFill>
              </a:rPr>
              <a:t>The Unified State Network of Computing Centers</a:t>
            </a:r>
            <a:endParaRPr lang="ru-RU" dirty="0">
              <a:solidFill>
                <a:schemeClr val="bg1"/>
              </a:solidFill>
            </a:endParaRPr>
          </a:p>
        </p:txBody>
      </p:sp>
    </p:spTree>
    <p:extLst>
      <p:ext uri="{BB962C8B-B14F-4D97-AF65-F5344CB8AC3E}">
        <p14:creationId xmlns:p14="http://schemas.microsoft.com/office/powerpoint/2010/main" val="189919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9381" y="110837"/>
            <a:ext cx="8520545" cy="872836"/>
          </a:xfrm>
        </p:spPr>
        <p:txBody>
          <a:bodyPr>
            <a:normAutofit/>
          </a:bodyPr>
          <a:lstStyle/>
          <a:p>
            <a:r>
              <a:rPr lang="en-US" sz="1800" b="1" dirty="0"/>
              <a:t>Article "The main features of cybernetics". Journal "Questions of Philosophy", No. 4, 1955.</a:t>
            </a:r>
            <a:endParaRPr lang="ru-RU" sz="1800" dirty="0"/>
          </a:p>
        </p:txBody>
      </p:sp>
      <p:sp>
        <p:nvSpPr>
          <p:cNvPr id="3" name="Объект 2"/>
          <p:cNvSpPr>
            <a:spLocks noGrp="1"/>
          </p:cNvSpPr>
          <p:nvPr>
            <p:ph sz="half" idx="1"/>
          </p:nvPr>
        </p:nvSpPr>
        <p:spPr>
          <a:xfrm>
            <a:off x="249381" y="1216102"/>
            <a:ext cx="4374869" cy="5519228"/>
          </a:xfrm>
        </p:spPr>
        <p:txBody>
          <a:bodyPr>
            <a:noAutofit/>
          </a:bodyPr>
          <a:lstStyle/>
          <a:p>
            <a:r>
              <a:rPr lang="en-US" sz="1400" dirty="0"/>
              <a:t>Until 1955, cybernetics in the USSR was banned and was </a:t>
            </a:r>
            <a:r>
              <a:rPr lang="en-US" sz="1400" dirty="0" smtClean="0"/>
              <a:t>referred to only </a:t>
            </a:r>
            <a:r>
              <a:rPr lang="en-US" sz="1400" dirty="0"/>
              <a:t>as a </a:t>
            </a:r>
            <a:r>
              <a:rPr lang="en-US" sz="1400" dirty="0" smtClean="0"/>
              <a:t>“bourgeois pseudoscience”.</a:t>
            </a:r>
            <a:endParaRPr lang="ru-RU" sz="1400" dirty="0"/>
          </a:p>
          <a:p>
            <a:r>
              <a:rPr lang="en-US" sz="1400" dirty="0"/>
              <a:t>In 1951-52 years, </a:t>
            </a:r>
            <a:r>
              <a:rPr lang="en-US" sz="1400" dirty="0" err="1"/>
              <a:t>A.Kitov</a:t>
            </a:r>
            <a:r>
              <a:rPr lang="en-US" sz="1400" dirty="0"/>
              <a:t>, having got acquainted in the library of the secret design bureau for the design of computers SKB-245 with </a:t>
            </a:r>
            <a:r>
              <a:rPr lang="en-US" sz="1400" dirty="0" smtClean="0"/>
              <a:t>the </a:t>
            </a:r>
            <a:r>
              <a:rPr lang="en-US" sz="1400" dirty="0"/>
              <a:t>book "Cybernetics" by N. Wiener (USA), immediately appreciated the great benefit for the Society that this new science </a:t>
            </a:r>
            <a:r>
              <a:rPr lang="en-US" sz="1400" dirty="0" smtClean="0"/>
              <a:t>could </a:t>
            </a:r>
            <a:r>
              <a:rPr lang="en-US" sz="1400" dirty="0"/>
              <a:t>bring. Not only appreciated, but also wrote an unfolded positive article "The main features of cybernetics," which required true civil courage at Stalin's time and early post-Stalin's time. </a:t>
            </a:r>
            <a:endParaRPr lang="en-US" sz="1400" dirty="0" smtClean="0"/>
          </a:p>
          <a:p>
            <a:r>
              <a:rPr lang="en-US" sz="1400" dirty="0" smtClean="0"/>
              <a:t>Then</a:t>
            </a:r>
            <a:r>
              <a:rPr lang="en-US" sz="1400" dirty="0"/>
              <a:t>, it took about one and a half years of public speeches about cybernetics of </a:t>
            </a:r>
            <a:r>
              <a:rPr lang="en-US" sz="1400" dirty="0" err="1"/>
              <a:t>A.Kitov</a:t>
            </a:r>
            <a:r>
              <a:rPr lang="en-US" sz="1400" dirty="0"/>
              <a:t> and a small group of his associates before the Ideological Department of the Central Committee of the CPSU authorized the publication of this article. </a:t>
            </a:r>
            <a:endParaRPr lang="en-US" sz="1400" dirty="0" smtClean="0"/>
          </a:p>
          <a:p>
            <a:r>
              <a:rPr lang="en-US" sz="1400" dirty="0"/>
              <a:t>In the middle of 1955 this article with author's signatures of S.L. </a:t>
            </a:r>
            <a:r>
              <a:rPr lang="en-US" sz="1400" dirty="0" err="1"/>
              <a:t>Sobolev</a:t>
            </a:r>
            <a:r>
              <a:rPr lang="en-US" sz="1400" dirty="0"/>
              <a:t>, A.I. </a:t>
            </a:r>
            <a:r>
              <a:rPr lang="en-US" sz="1400" dirty="0" err="1"/>
              <a:t>Kitov</a:t>
            </a:r>
            <a:r>
              <a:rPr lang="en-US" sz="1400" dirty="0"/>
              <a:t> and A.A. </a:t>
            </a:r>
            <a:r>
              <a:rPr lang="en-US" sz="1400" dirty="0" err="1"/>
              <a:t>Lyapunov</a:t>
            </a:r>
            <a:r>
              <a:rPr lang="en-US" sz="1400" dirty="0"/>
              <a:t> was published in the main ideological communist journal “Questions of Philosophy”. This article entered the history of Russian science as a victorious point in the struggle for cybernetics in the USSR, where the most active role was played by Anatoly </a:t>
            </a:r>
            <a:r>
              <a:rPr lang="en-US" sz="1400" dirty="0" err="1"/>
              <a:t>Kitov</a:t>
            </a:r>
            <a:r>
              <a:rPr lang="en-US" sz="1400" dirty="0"/>
              <a:t>.</a:t>
            </a:r>
            <a:endParaRPr lang="ru-RU" sz="1400" dirty="0"/>
          </a:p>
        </p:txBody>
      </p:sp>
      <p:pic>
        <p:nvPicPr>
          <p:cNvPr id="5"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74178" y="1271451"/>
            <a:ext cx="3610841" cy="534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Номер слайда 3"/>
          <p:cNvSpPr>
            <a:spLocks noGrp="1"/>
          </p:cNvSpPr>
          <p:nvPr>
            <p:ph type="sldNum" sz="quarter" idx="12"/>
          </p:nvPr>
        </p:nvSpPr>
        <p:spPr/>
        <p:txBody>
          <a:bodyPr/>
          <a:lstStyle/>
          <a:p>
            <a:fld id="{95108248-E10A-0243-A819-E5D025BA81F4}" type="slidenum">
              <a:rPr lang="ru-RU" smtClean="0"/>
              <a:t>4</a:t>
            </a:fld>
            <a:endParaRPr lang="ru-RU"/>
          </a:p>
        </p:txBody>
      </p:sp>
    </p:spTree>
    <p:extLst>
      <p:ext uri="{BB962C8B-B14F-4D97-AF65-F5344CB8AC3E}">
        <p14:creationId xmlns:p14="http://schemas.microsoft.com/office/powerpoint/2010/main" val="407827531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25"/>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496288"/>
            <a:ext cx="3282170" cy="5041671"/>
          </a:xfrm>
          <a:prstGeom prst="rect">
            <a:avLst/>
          </a:prstGeom>
          <a:noFill/>
        </p:spPr>
      </p:pic>
      <p:sp>
        <p:nvSpPr>
          <p:cNvPr id="6" name="TextBox 5"/>
          <p:cNvSpPr txBox="1"/>
          <p:nvPr/>
        </p:nvSpPr>
        <p:spPr>
          <a:xfrm>
            <a:off x="221673" y="1411015"/>
            <a:ext cx="4559334" cy="5047536"/>
          </a:xfrm>
          <a:prstGeom prst="rect">
            <a:avLst/>
          </a:prstGeom>
          <a:noFill/>
        </p:spPr>
        <p:txBody>
          <a:bodyPr wrap="square" rtlCol="0">
            <a:spAutoFit/>
          </a:bodyPr>
          <a:lstStyle/>
          <a:p>
            <a:pPr indent="182563">
              <a:spcAft>
                <a:spcPts val="600"/>
              </a:spcAft>
            </a:pPr>
            <a:r>
              <a:rPr lang="en-US" sz="1400" dirty="0" smtClean="0">
                <a:ea typeface="Arial" charset="0"/>
                <a:cs typeface="Arial" panose="020B0604020202020204" pitchFamily="34" charset="0"/>
              </a:rPr>
              <a:t>In June </a:t>
            </a:r>
            <a:r>
              <a:rPr lang="en-US" sz="1400" dirty="0">
                <a:ea typeface="Arial" charset="0"/>
                <a:cs typeface="Arial" panose="020B0604020202020204" pitchFamily="34" charset="0"/>
              </a:rPr>
              <a:t>20, 1956 the article "The main features of cybernetics" by S.L. </a:t>
            </a:r>
            <a:r>
              <a:rPr lang="en-US" sz="1400" dirty="0" err="1">
                <a:ea typeface="Arial" charset="0"/>
                <a:cs typeface="Arial" panose="020B0604020202020204" pitchFamily="34" charset="0"/>
              </a:rPr>
              <a:t>Sobolev</a:t>
            </a:r>
            <a:r>
              <a:rPr lang="en-US" sz="1400" dirty="0">
                <a:ea typeface="Arial" charset="0"/>
                <a:cs typeface="Arial" panose="020B0604020202020204" pitchFamily="34" charset="0"/>
              </a:rPr>
              <a:t>, A.I. </a:t>
            </a:r>
            <a:r>
              <a:rPr lang="en-US" sz="1400" dirty="0" err="1">
                <a:ea typeface="Arial" charset="0"/>
                <a:cs typeface="Arial" panose="020B0604020202020204" pitchFamily="34" charset="0"/>
              </a:rPr>
              <a:t>Kitov</a:t>
            </a:r>
            <a:r>
              <a:rPr lang="en-US" sz="1400" dirty="0">
                <a:ea typeface="Arial" charset="0"/>
                <a:cs typeface="Arial" panose="020B0604020202020204" pitchFamily="34" charset="0"/>
              </a:rPr>
              <a:t> and A.A. </a:t>
            </a:r>
            <a:r>
              <a:rPr lang="en-US" sz="1400" dirty="0" err="1">
                <a:ea typeface="Arial" charset="0"/>
                <a:cs typeface="Arial" panose="020B0604020202020204" pitchFamily="34" charset="0"/>
              </a:rPr>
              <a:t>Lyapunov</a:t>
            </a:r>
            <a:r>
              <a:rPr lang="en-US" sz="1400" dirty="0">
                <a:ea typeface="Arial" charset="0"/>
                <a:cs typeface="Arial" panose="020B0604020202020204" pitchFamily="34" charset="0"/>
              </a:rPr>
              <a:t> </a:t>
            </a:r>
            <a:r>
              <a:rPr lang="en-US" sz="1400" dirty="0" smtClean="0">
                <a:ea typeface="Arial" charset="0"/>
                <a:cs typeface="Arial" panose="020B0604020202020204" pitchFamily="34" charset="0"/>
              </a:rPr>
              <a:t> was published in Japan. This was the first </a:t>
            </a:r>
            <a:r>
              <a:rPr lang="en-US" sz="1400" dirty="0">
                <a:ea typeface="Arial" charset="0"/>
                <a:cs typeface="Arial" panose="020B0604020202020204" pitchFamily="34" charset="0"/>
              </a:rPr>
              <a:t>positive article in the USSR and the countries of the socialist camp </a:t>
            </a:r>
            <a:r>
              <a:rPr lang="en-US" sz="1400" dirty="0" smtClean="0">
                <a:ea typeface="Arial" charset="0"/>
                <a:cs typeface="Arial" panose="020B0604020202020204" pitchFamily="34" charset="0"/>
              </a:rPr>
              <a:t>which rehabilitated cybernetics, which was </a:t>
            </a:r>
            <a:r>
              <a:rPr lang="en-US" sz="1400" dirty="0">
                <a:ea typeface="Arial" charset="0"/>
                <a:cs typeface="Arial" panose="020B0604020202020204" pitchFamily="34" charset="0"/>
              </a:rPr>
              <a:t>always referred to as "bourgeois pseudoscience</a:t>
            </a:r>
            <a:r>
              <a:rPr lang="en-US" sz="1400" dirty="0" smtClean="0">
                <a:ea typeface="Arial" charset="0"/>
                <a:cs typeface="Arial" panose="020B0604020202020204" pitchFamily="34" charset="0"/>
              </a:rPr>
              <a:t>“ before. </a:t>
            </a:r>
            <a:r>
              <a:rPr lang="en-US" sz="1400" dirty="0">
                <a:ea typeface="Arial" charset="0"/>
                <a:cs typeface="Arial" panose="020B0604020202020204" pitchFamily="34" charset="0"/>
              </a:rPr>
              <a:t>President of the </a:t>
            </a:r>
            <a:r>
              <a:rPr lang="en-US" sz="1400" dirty="0" smtClean="0">
                <a:ea typeface="Arial" charset="0"/>
                <a:cs typeface="Arial" panose="020B0604020202020204" pitchFamily="34" charset="0"/>
              </a:rPr>
              <a:t>Soviet Academy </a:t>
            </a:r>
            <a:r>
              <a:rPr lang="en-US" sz="1400" dirty="0">
                <a:ea typeface="Arial" charset="0"/>
                <a:cs typeface="Arial" panose="020B0604020202020204" pitchFamily="34" charset="0"/>
              </a:rPr>
              <a:t>of Sciences (in 1986-1991) G.I. </a:t>
            </a:r>
            <a:r>
              <a:rPr lang="en-US" sz="1400" dirty="0" smtClean="0">
                <a:ea typeface="Arial" charset="0"/>
                <a:cs typeface="Arial" panose="020B0604020202020204" pitchFamily="34" charset="0"/>
              </a:rPr>
              <a:t>Marchuk </a:t>
            </a:r>
            <a:r>
              <a:rPr lang="en-US" sz="1400" dirty="0">
                <a:ea typeface="Arial" charset="0"/>
                <a:cs typeface="Arial" panose="020B0604020202020204" pitchFamily="34" charset="0"/>
              </a:rPr>
              <a:t>appreciated the significance of this </a:t>
            </a:r>
            <a:r>
              <a:rPr lang="en-US" sz="1400" dirty="0" smtClean="0">
                <a:ea typeface="Arial" charset="0"/>
                <a:cs typeface="Arial" panose="020B0604020202020204" pitchFamily="34" charset="0"/>
              </a:rPr>
              <a:t>article this way: </a:t>
            </a:r>
            <a:r>
              <a:rPr lang="en-US" sz="1400" dirty="0">
                <a:ea typeface="Arial" charset="0"/>
                <a:cs typeface="Arial" panose="020B0604020202020204" pitchFamily="34" charset="0"/>
              </a:rPr>
              <a:t>"In 1955, in the fourth issue of the journal “Questions of Philosophy”, the first positive article on the cybernetics of S.L. </a:t>
            </a:r>
            <a:r>
              <a:rPr lang="en-US" sz="1400" dirty="0" err="1">
                <a:ea typeface="Arial" charset="0"/>
                <a:cs typeface="Arial" panose="020B0604020202020204" pitchFamily="34" charset="0"/>
              </a:rPr>
              <a:t>Sobolev</a:t>
            </a:r>
            <a:r>
              <a:rPr lang="en-US" sz="1400" dirty="0">
                <a:ea typeface="Arial" charset="0"/>
                <a:cs typeface="Arial" panose="020B0604020202020204" pitchFamily="34" charset="0"/>
              </a:rPr>
              <a:t>, A.I. </a:t>
            </a:r>
            <a:r>
              <a:rPr lang="en-US" sz="1400" dirty="0" err="1">
                <a:ea typeface="Arial" charset="0"/>
                <a:cs typeface="Arial" panose="020B0604020202020204" pitchFamily="34" charset="0"/>
              </a:rPr>
              <a:t>Kitov</a:t>
            </a:r>
            <a:r>
              <a:rPr lang="en-US" sz="1400" dirty="0">
                <a:ea typeface="Arial" charset="0"/>
                <a:cs typeface="Arial" panose="020B0604020202020204" pitchFamily="34" charset="0"/>
              </a:rPr>
              <a:t> and AA </a:t>
            </a:r>
            <a:r>
              <a:rPr lang="en-US" sz="1400" dirty="0" err="1">
                <a:ea typeface="Arial" charset="0"/>
                <a:cs typeface="Arial" panose="020B0604020202020204" pitchFamily="34" charset="0"/>
              </a:rPr>
              <a:t>Lyapunov</a:t>
            </a:r>
            <a:r>
              <a:rPr lang="en-US" sz="1400" dirty="0">
                <a:ea typeface="Arial" charset="0"/>
                <a:cs typeface="Arial" panose="020B0604020202020204" pitchFamily="34" charset="0"/>
              </a:rPr>
              <a:t>, in which the authors deeply and substantively formulated the significance of cybernetics, which in those days was subjected to staggering attacks by the scientific community. In the article the authors considered the general scientific significance of cybernetics as the emerging theory of computer science, the theory of electronic computers and the theory of automatic </a:t>
            </a:r>
            <a:r>
              <a:rPr lang="en-US" sz="1400" dirty="0" smtClean="0">
                <a:ea typeface="Arial" charset="0"/>
                <a:cs typeface="Arial" panose="020B0604020202020204" pitchFamily="34" charset="0"/>
              </a:rPr>
              <a:t>management </a:t>
            </a:r>
            <a:r>
              <a:rPr lang="en-US" sz="1400" dirty="0">
                <a:ea typeface="Arial" charset="0"/>
                <a:cs typeface="Arial" panose="020B0604020202020204" pitchFamily="34" charset="0"/>
              </a:rPr>
              <a:t>systems. This article was of great importance for understanding the new field of knowledge and implemented a turning point in the minds of people who received the firm foundation of the new emerging science. The importance of this article for science can not be overestimated".</a:t>
            </a:r>
            <a:endParaRPr lang="ru-RU" sz="1400" dirty="0">
              <a:ea typeface="Arial" charset="0"/>
              <a:cs typeface="Arial" panose="020B0604020202020204" pitchFamily="34" charset="0"/>
            </a:endParaRPr>
          </a:p>
        </p:txBody>
      </p:sp>
      <p:sp>
        <p:nvSpPr>
          <p:cNvPr id="3" name="Номер слайда 2"/>
          <p:cNvSpPr>
            <a:spLocks noGrp="1"/>
          </p:cNvSpPr>
          <p:nvPr>
            <p:ph type="sldNum" sz="quarter" idx="12"/>
          </p:nvPr>
        </p:nvSpPr>
        <p:spPr/>
        <p:txBody>
          <a:bodyPr/>
          <a:lstStyle/>
          <a:p>
            <a:fld id="{95108248-E10A-0243-A819-E5D025BA81F4}" type="slidenum">
              <a:rPr lang="ru-RU" smtClean="0"/>
              <a:t>5</a:t>
            </a:fld>
            <a:endParaRPr lang="ru-RU"/>
          </a:p>
        </p:txBody>
      </p:sp>
      <p:sp>
        <p:nvSpPr>
          <p:cNvPr id="4" name="Прямоугольник 3"/>
          <p:cNvSpPr/>
          <p:nvPr/>
        </p:nvSpPr>
        <p:spPr>
          <a:xfrm>
            <a:off x="221673" y="344795"/>
            <a:ext cx="8659091" cy="830997"/>
          </a:xfrm>
          <a:prstGeom prst="rect">
            <a:avLst/>
          </a:prstGeom>
        </p:spPr>
        <p:txBody>
          <a:bodyPr wrap="square">
            <a:spAutoFit/>
          </a:bodyPr>
          <a:lstStyle/>
          <a:p>
            <a:pPr algn="ctr"/>
            <a:r>
              <a:rPr lang="en-US" sz="2400" b="1" dirty="0"/>
              <a:t>Publication in Japan of the article "The main features </a:t>
            </a:r>
            <a:r>
              <a:rPr lang="en-US" sz="2400" b="1" dirty="0" smtClean="0"/>
              <a:t>of cybernetics“. Tokyo, SYUNDSU-</a:t>
            </a:r>
            <a:r>
              <a:rPr lang="en-US" sz="2400" b="1" dirty="0" err="1" smtClean="0"/>
              <a:t>Sy</a:t>
            </a:r>
            <a:r>
              <a:rPr lang="en-US" sz="2400" b="1" dirty="0" smtClean="0"/>
              <a:t>", 1956.</a:t>
            </a:r>
            <a:endParaRPr lang="ru-RU" sz="2400" dirty="0"/>
          </a:p>
        </p:txBody>
      </p:sp>
    </p:spTree>
    <p:extLst>
      <p:ext uri="{BB962C8B-B14F-4D97-AF65-F5344CB8AC3E}">
        <p14:creationId xmlns:p14="http://schemas.microsoft.com/office/powerpoint/2010/main" val="369975368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316182" y="180109"/>
            <a:ext cx="8588974" cy="974172"/>
          </a:xfrm>
        </p:spPr>
        <p:txBody>
          <a:bodyPr>
            <a:noAutofit/>
          </a:bodyPr>
          <a:lstStyle/>
          <a:p>
            <a:pPr marL="0" indent="0" algn="ctr">
              <a:buNone/>
            </a:pPr>
            <a:r>
              <a:rPr lang="en-US" sz="2400" b="1" dirty="0"/>
              <a:t>Congratulatory telegram from </a:t>
            </a:r>
            <a:r>
              <a:rPr lang="en-US" sz="2400" b="1" dirty="0" smtClean="0"/>
              <a:t>professor </a:t>
            </a:r>
            <a:r>
              <a:rPr lang="en-US" sz="2400" b="1" dirty="0"/>
              <a:t>A.A. </a:t>
            </a:r>
            <a:r>
              <a:rPr lang="en-US" sz="2400" b="1" dirty="0" err="1"/>
              <a:t>Lyapunov</a:t>
            </a:r>
            <a:r>
              <a:rPr lang="en-US" sz="2400" b="1" dirty="0"/>
              <a:t> to A.I. </a:t>
            </a:r>
            <a:r>
              <a:rPr lang="en-US" sz="2400" b="1" dirty="0" err="1"/>
              <a:t>Kitov</a:t>
            </a:r>
            <a:r>
              <a:rPr lang="en-US" sz="2400" b="1" dirty="0"/>
              <a:t>  (August 9, 1970, Novosibirsk </a:t>
            </a:r>
            <a:r>
              <a:rPr lang="en-US" sz="2400" b="1" dirty="0" err="1"/>
              <a:t>Akademgorodok</a:t>
            </a:r>
            <a:r>
              <a:rPr lang="en-US" sz="2400" b="1" dirty="0"/>
              <a:t>), in which he named A. </a:t>
            </a:r>
            <a:r>
              <a:rPr lang="en-US" sz="2400" b="1" dirty="0" err="1"/>
              <a:t>Kitov</a:t>
            </a:r>
            <a:r>
              <a:rPr lang="en-US" sz="2400" b="1" dirty="0"/>
              <a:t> as the first knight of cybernetics.</a:t>
            </a:r>
            <a:endParaRPr lang="ru-RU" sz="2400" dirty="0"/>
          </a:p>
        </p:txBody>
      </p:sp>
      <p:pic>
        <p:nvPicPr>
          <p:cNvPr id="5" name="Picture 2"/>
          <p:cNvPicPr>
            <a:picLocks noChangeAspect="1" noChangeArrowheads="1"/>
          </p:cNvPicPr>
          <p:nvPr/>
        </p:nvPicPr>
        <p:blipFill>
          <a:blip r:embed="rId2">
            <a:lum bright="-48000" contrast="60000"/>
            <a:extLst>
              <a:ext uri="{28A0092B-C50C-407E-A947-70E740481C1C}">
                <a14:useLocalDpi xmlns:a14="http://schemas.microsoft.com/office/drawing/2010/main" val="0"/>
              </a:ext>
            </a:extLst>
          </a:blip>
          <a:srcRect/>
          <a:stretch>
            <a:fillRect/>
          </a:stretch>
        </p:blipFill>
        <p:spPr bwMode="auto">
          <a:xfrm>
            <a:off x="871354" y="1437129"/>
            <a:ext cx="7478630" cy="422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Номер слайда 1"/>
          <p:cNvSpPr>
            <a:spLocks noGrp="1"/>
          </p:cNvSpPr>
          <p:nvPr>
            <p:ph type="sldNum" sz="quarter" idx="12"/>
          </p:nvPr>
        </p:nvSpPr>
        <p:spPr/>
        <p:txBody>
          <a:bodyPr/>
          <a:lstStyle/>
          <a:p>
            <a:fld id="{95108248-E10A-0243-A819-E5D025BA81F4}" type="slidenum">
              <a:rPr lang="ru-RU" smtClean="0"/>
              <a:t>6</a:t>
            </a:fld>
            <a:endParaRPr lang="ru-RU"/>
          </a:p>
        </p:txBody>
      </p:sp>
    </p:spTree>
    <p:extLst>
      <p:ext uri="{BB962C8B-B14F-4D97-AF65-F5344CB8AC3E}">
        <p14:creationId xmlns:p14="http://schemas.microsoft.com/office/powerpoint/2010/main" val="2229112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110836"/>
            <a:ext cx="8029250" cy="853668"/>
          </a:xfrm>
        </p:spPr>
        <p:txBody>
          <a:bodyPr>
            <a:normAutofit/>
          </a:bodyPr>
          <a:lstStyle/>
          <a:p>
            <a:pPr algn="ctr"/>
            <a:r>
              <a:rPr lang="en-US" sz="2400" b="1" dirty="0"/>
              <a:t>A.I. </a:t>
            </a:r>
            <a:r>
              <a:rPr lang="en-US" sz="2400" b="1" dirty="0" err="1"/>
              <a:t>Kitov</a:t>
            </a:r>
            <a:r>
              <a:rPr lang="en-US" sz="2400" b="1" dirty="0"/>
              <a:t> "Electronic digital </a:t>
            </a:r>
            <a:r>
              <a:rPr lang="en-US" sz="2400" b="1" dirty="0" smtClean="0"/>
              <a:t>computers“.</a:t>
            </a:r>
            <a:br>
              <a:rPr lang="en-US" sz="2400" b="1" dirty="0" smtClean="0"/>
            </a:br>
            <a:r>
              <a:rPr lang="en-US" sz="2400" b="1" dirty="0" smtClean="0"/>
              <a:t> </a:t>
            </a:r>
            <a:r>
              <a:rPr lang="en-US" sz="2000" b="1" dirty="0"/>
              <a:t>Moscow. Publishing house "Soviet radio", 1956, 276 p.</a:t>
            </a:r>
            <a:endParaRPr lang="ru-RU" sz="2000" b="1" dirty="0"/>
          </a:p>
        </p:txBody>
      </p:sp>
      <p:pic>
        <p:nvPicPr>
          <p:cNvPr id="5" name="Рисунок 1"/>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5485527" y="1360341"/>
            <a:ext cx="3561491" cy="4954733"/>
          </a:xfrm>
          <a:prstGeom prst="rect">
            <a:avLst/>
          </a:prstGeom>
          <a:noFill/>
        </p:spPr>
      </p:pic>
      <p:sp>
        <p:nvSpPr>
          <p:cNvPr id="4" name="Текст 3"/>
          <p:cNvSpPr>
            <a:spLocks noGrp="1"/>
          </p:cNvSpPr>
          <p:nvPr>
            <p:ph type="body" sz="half" idx="2"/>
          </p:nvPr>
        </p:nvSpPr>
        <p:spPr>
          <a:xfrm>
            <a:off x="138545" y="1058140"/>
            <a:ext cx="5153891" cy="5559137"/>
          </a:xfrm>
        </p:spPr>
        <p:txBody>
          <a:bodyPr>
            <a:noAutofit/>
          </a:bodyPr>
          <a:lstStyle/>
          <a:p>
            <a:pPr indent="182563" algn="just">
              <a:spcBef>
                <a:spcPts val="400"/>
              </a:spcBef>
            </a:pPr>
            <a:r>
              <a:rPr lang="en-US" sz="1400" dirty="0"/>
              <a:t>The first soviet book on programming, computers and their various applications. The final third part of this book is devoted to "Non-arithmetic use of computers" - the use of computers for managing production processes, solving different problems of the economy, artificial intelligence, computer translation from one language to </a:t>
            </a:r>
            <a:r>
              <a:rPr lang="en-US" sz="1400" dirty="0" smtClean="0"/>
              <a:t>another etc</a:t>
            </a:r>
            <a:r>
              <a:rPr lang="en-US" sz="1400" dirty="0"/>
              <a:t>. </a:t>
            </a:r>
          </a:p>
          <a:p>
            <a:pPr indent="182563" algn="just">
              <a:spcBef>
                <a:spcPts val="400"/>
              </a:spcBef>
            </a:pPr>
            <a:r>
              <a:rPr lang="en-US" sz="1400" dirty="0"/>
              <a:t>This book </a:t>
            </a:r>
            <a:r>
              <a:rPr lang="en-US" sz="1400" dirty="0" smtClean="0"/>
              <a:t>was </a:t>
            </a:r>
            <a:r>
              <a:rPr lang="en-US" sz="1400" dirty="0"/>
              <a:t>translated into several foreign languages ​​and published in USA, China, Poland, Czechoslovakia and other </a:t>
            </a:r>
            <a:r>
              <a:rPr lang="en-US" sz="1400" dirty="0" smtClean="0"/>
              <a:t>countries. </a:t>
            </a:r>
            <a:r>
              <a:rPr lang="en-US" sz="1400" dirty="0"/>
              <a:t>About this book the President of the Academy of Sciences of the USSR </a:t>
            </a:r>
            <a:r>
              <a:rPr lang="en-US" sz="1400" dirty="0" err="1"/>
              <a:t>G.I.Marchuk</a:t>
            </a:r>
            <a:r>
              <a:rPr lang="en-US" sz="1400" dirty="0"/>
              <a:t> wrote "The book "Electronic digital computers" published in 1956 by </a:t>
            </a:r>
            <a:r>
              <a:rPr lang="en-US" sz="1400" dirty="0" err="1"/>
              <a:t>A.I.Kitov</a:t>
            </a:r>
            <a:r>
              <a:rPr lang="en-US" sz="1400" dirty="0"/>
              <a:t> actually made a revolution in the minds of many researchers ... </a:t>
            </a:r>
            <a:r>
              <a:rPr lang="en-US" sz="1400" dirty="0" err="1"/>
              <a:t>A.I.Kitov's</a:t>
            </a:r>
            <a:r>
              <a:rPr lang="en-US" sz="1400" dirty="0"/>
              <a:t> books, written at the beginning of the era of computers in our country, should not be forgotten." </a:t>
            </a:r>
          </a:p>
          <a:p>
            <a:pPr indent="182563" algn="just">
              <a:spcBef>
                <a:spcPts val="400"/>
              </a:spcBef>
            </a:pPr>
            <a:r>
              <a:rPr lang="en-US" sz="1400" dirty="0"/>
              <a:t>An outstanding scientist </a:t>
            </a:r>
            <a:r>
              <a:rPr lang="en-US" sz="1400" dirty="0" err="1" smtClean="0"/>
              <a:t>V.Glushkov</a:t>
            </a:r>
            <a:r>
              <a:rPr lang="en-US" sz="1400" dirty="0" smtClean="0"/>
              <a:t> </a:t>
            </a:r>
            <a:r>
              <a:rPr lang="en-US" sz="1400" dirty="0"/>
              <a:t>noted: "</a:t>
            </a:r>
            <a:r>
              <a:rPr lang="en-US" sz="1400" dirty="0" err="1"/>
              <a:t>A.I.Kitov</a:t>
            </a:r>
            <a:r>
              <a:rPr lang="en-US" sz="1400" dirty="0"/>
              <a:t> is a recognized pioneer of cybernetics, who laid the foundations of the national school of programming and computer application for solving military and economic problems. I myself, like tens of thousands of other specialists, received my initial computer knowledge from his book "Electronic digital computers" - the first book in the country on computers and programming". </a:t>
            </a:r>
          </a:p>
          <a:p>
            <a:pPr indent="182563" algn="just">
              <a:spcBef>
                <a:spcPts val="400"/>
              </a:spcBef>
            </a:pPr>
            <a:r>
              <a:rPr lang="en-US" sz="1400" dirty="0"/>
              <a:t>University of Michigan’s professor John </a:t>
            </a:r>
            <a:r>
              <a:rPr lang="en-US" sz="1400" dirty="0" err="1"/>
              <a:t>Carr</a:t>
            </a:r>
            <a:r>
              <a:rPr lang="en-US" sz="1400" dirty="0"/>
              <a:t> (John </a:t>
            </a:r>
            <a:r>
              <a:rPr lang="en-US" sz="1400" dirty="0" err="1"/>
              <a:t>Carr</a:t>
            </a:r>
            <a:r>
              <a:rPr lang="en-US" sz="1400" dirty="0"/>
              <a:t>, USA) wrote in his monograph "Lectures on programming" (1958, USA) on the basis of an analysis of 150 books about computers released in the world at that </a:t>
            </a:r>
            <a:r>
              <a:rPr lang="en-US" sz="1400" dirty="0" smtClean="0"/>
              <a:t>time: </a:t>
            </a:r>
            <a:r>
              <a:rPr lang="en-US" sz="1400" dirty="0"/>
              <a:t>"The questions of both manual and automatic programming are best covered in Anatoly </a:t>
            </a:r>
            <a:r>
              <a:rPr lang="en-US" sz="1400" dirty="0" err="1"/>
              <a:t>Kitov's</a:t>
            </a:r>
            <a:r>
              <a:rPr lang="en-US" sz="1400" dirty="0"/>
              <a:t> book "Electronic digital computers".</a:t>
            </a:r>
            <a:endParaRPr lang="ru-RU" sz="1400" dirty="0"/>
          </a:p>
        </p:txBody>
      </p:sp>
      <p:sp>
        <p:nvSpPr>
          <p:cNvPr id="3" name="Номер слайда 2"/>
          <p:cNvSpPr>
            <a:spLocks noGrp="1"/>
          </p:cNvSpPr>
          <p:nvPr>
            <p:ph type="sldNum" sz="quarter" idx="12"/>
          </p:nvPr>
        </p:nvSpPr>
        <p:spPr/>
        <p:txBody>
          <a:bodyPr/>
          <a:lstStyle/>
          <a:p>
            <a:fld id="{95108248-E10A-0243-A819-E5D025BA81F4}" type="slidenum">
              <a:rPr lang="ru-RU" smtClean="0"/>
              <a:t>7</a:t>
            </a:fld>
            <a:endParaRPr lang="ru-RU" dirty="0"/>
          </a:p>
        </p:txBody>
      </p:sp>
    </p:spTree>
    <p:extLst>
      <p:ext uri="{BB962C8B-B14F-4D97-AF65-F5344CB8AC3E}">
        <p14:creationId xmlns:p14="http://schemas.microsoft.com/office/powerpoint/2010/main" val="15217817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3879" y="152400"/>
            <a:ext cx="8204548" cy="1032455"/>
          </a:xfrm>
        </p:spPr>
        <p:txBody>
          <a:bodyPr>
            <a:normAutofit/>
          </a:bodyPr>
          <a:lstStyle/>
          <a:p>
            <a:pPr algn="ctr"/>
            <a:r>
              <a:rPr lang="en-US" sz="2000" b="1" dirty="0"/>
              <a:t>A.I. </a:t>
            </a:r>
            <a:r>
              <a:rPr lang="en-US" sz="2000" b="1" dirty="0" err="1"/>
              <a:t>Kitov</a:t>
            </a:r>
            <a:r>
              <a:rPr lang="en-US" sz="2000" b="1" dirty="0"/>
              <a:t>, N.A. </a:t>
            </a:r>
            <a:r>
              <a:rPr lang="en-US" sz="2000" b="1" dirty="0" err="1"/>
              <a:t>Krinitsky</a:t>
            </a:r>
            <a:r>
              <a:rPr lang="en-US" sz="2000" b="1" dirty="0"/>
              <a:t>, P.N. </a:t>
            </a:r>
            <a:r>
              <a:rPr lang="en-US" sz="2000" b="1" dirty="0" err="1"/>
              <a:t>Komolov</a:t>
            </a:r>
            <a:r>
              <a:rPr lang="en-US" sz="2000" b="1" dirty="0"/>
              <a:t> "Elements of programming" (for electronic computers). Edited by A.I. </a:t>
            </a:r>
            <a:r>
              <a:rPr lang="en-US" sz="2000" b="1" dirty="0" err="1"/>
              <a:t>Kitov</a:t>
            </a:r>
            <a:r>
              <a:rPr lang="en-US" sz="2000" b="1" dirty="0"/>
              <a:t>. </a:t>
            </a:r>
            <a:r>
              <a:rPr lang="en-US" sz="2000" b="1" dirty="0" smtClean="0"/>
              <a:t/>
            </a:r>
            <a:br>
              <a:rPr lang="en-US" sz="2000" b="1" dirty="0" smtClean="0"/>
            </a:br>
            <a:r>
              <a:rPr lang="en-US" sz="2000" b="1" dirty="0" smtClean="0"/>
              <a:t>Publishing </a:t>
            </a:r>
            <a:r>
              <a:rPr lang="en-US" sz="2000" b="1" dirty="0"/>
              <a:t>house of the Artillery Engineering Academy, Moscow:, 1956, 286 p.</a:t>
            </a:r>
            <a:endParaRPr lang="ru-RU" sz="2000" dirty="0"/>
          </a:p>
        </p:txBody>
      </p:sp>
      <p:sp>
        <p:nvSpPr>
          <p:cNvPr id="4" name="Текст 3"/>
          <p:cNvSpPr>
            <a:spLocks noGrp="1"/>
          </p:cNvSpPr>
          <p:nvPr>
            <p:ph type="body" sz="half" idx="2"/>
          </p:nvPr>
        </p:nvSpPr>
        <p:spPr>
          <a:xfrm>
            <a:off x="290946" y="1390918"/>
            <a:ext cx="4063340" cy="4783460"/>
          </a:xfrm>
        </p:spPr>
        <p:txBody>
          <a:bodyPr>
            <a:normAutofit/>
          </a:bodyPr>
          <a:lstStyle/>
          <a:p>
            <a:r>
              <a:rPr lang="en-US" dirty="0"/>
              <a:t>Published in 1956, almost six months after </a:t>
            </a:r>
            <a:r>
              <a:rPr lang="en-US" dirty="0" err="1"/>
              <a:t>A.Kitov’s</a:t>
            </a:r>
            <a:r>
              <a:rPr lang="en-US" dirty="0"/>
              <a:t> monograph "Electronic digital computers", this three-hundred-page book became the second widely available computer monograph in the USSR. </a:t>
            </a:r>
          </a:p>
          <a:p>
            <a:r>
              <a:rPr lang="en-US" dirty="0"/>
              <a:t>This book by A. </a:t>
            </a:r>
            <a:r>
              <a:rPr lang="en-US" dirty="0" err="1"/>
              <a:t>Kitov</a:t>
            </a:r>
            <a:r>
              <a:rPr lang="en-US" dirty="0"/>
              <a:t> and his previous pioneer book "Electronic digital computers" covered a huge shortage of literature on computer technology, which existed at that time in the Soviet Union. </a:t>
            </a:r>
          </a:p>
          <a:p>
            <a:r>
              <a:rPr lang="en-US" dirty="0"/>
              <a:t>The conclusion of this book is extremely clearly stated: "The widespread use of these machines (computers) will raise all new types of production in our country to a new all-time high level, will improve the material well-being of our people and significantly strengthen the defense capability of our Motherland".</a:t>
            </a:r>
            <a:endParaRPr lang="ru-RU" dirty="0"/>
          </a:p>
        </p:txBody>
      </p:sp>
      <p:sp>
        <p:nvSpPr>
          <p:cNvPr id="5" name="Рисунок 2"/>
          <p:cNvSpPr txBox="1">
            <a:spLocks/>
          </p:cNvSpPr>
          <p:nvPr/>
        </p:nvSpPr>
        <p:spPr>
          <a:xfrm>
            <a:off x="4354284" y="995363"/>
            <a:ext cx="4205119" cy="5709399"/>
          </a:xfrm>
          <a:prstGeom prst="rect">
            <a:avLst/>
          </a:prstGeom>
        </p:spPr>
      </p:sp>
      <p:pic>
        <p:nvPicPr>
          <p:cNvPr id="8" name="Рисунок 23"/>
          <p:cNvPicPr/>
          <p:nvPr/>
        </p:nvPicPr>
        <p:blipFill>
          <a:blip r:embed="rId3">
            <a:extLst>
              <a:ext uri="{28A0092B-C50C-407E-A947-70E740481C1C}">
                <a14:useLocalDpi xmlns:a14="http://schemas.microsoft.com/office/drawing/2010/main" val="0"/>
              </a:ext>
            </a:extLst>
          </a:blip>
          <a:srcRect/>
          <a:stretch>
            <a:fillRect/>
          </a:stretch>
        </p:blipFill>
        <p:spPr bwMode="auto">
          <a:xfrm>
            <a:off x="5024846" y="1390916"/>
            <a:ext cx="3415256" cy="4783461"/>
          </a:xfrm>
          <a:prstGeom prst="rect">
            <a:avLst/>
          </a:prstGeom>
          <a:noFill/>
        </p:spPr>
      </p:pic>
      <p:sp>
        <p:nvSpPr>
          <p:cNvPr id="3" name="Номер слайда 2"/>
          <p:cNvSpPr>
            <a:spLocks noGrp="1"/>
          </p:cNvSpPr>
          <p:nvPr>
            <p:ph type="sldNum" sz="quarter" idx="12"/>
          </p:nvPr>
        </p:nvSpPr>
        <p:spPr/>
        <p:txBody>
          <a:bodyPr/>
          <a:lstStyle/>
          <a:p>
            <a:fld id="{95108248-E10A-0243-A819-E5D025BA81F4}" type="slidenum">
              <a:rPr lang="ru-RU" smtClean="0"/>
              <a:t>8</a:t>
            </a:fld>
            <a:endParaRPr lang="ru-RU"/>
          </a:p>
        </p:txBody>
      </p:sp>
    </p:spTree>
    <p:extLst>
      <p:ext uri="{BB962C8B-B14F-4D97-AF65-F5344CB8AC3E}">
        <p14:creationId xmlns:p14="http://schemas.microsoft.com/office/powerpoint/2010/main" val="1418914195"/>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5989" y="124691"/>
            <a:ext cx="8390920" cy="927965"/>
          </a:xfrm>
        </p:spPr>
        <p:txBody>
          <a:bodyPr>
            <a:noAutofit/>
          </a:bodyPr>
          <a:lstStyle/>
          <a:p>
            <a:pPr algn="ctr"/>
            <a:r>
              <a:rPr lang="en-US" sz="2800" b="1" dirty="0" err="1"/>
              <a:t>A.I.Kitov</a:t>
            </a:r>
            <a:r>
              <a:rPr lang="en-US" sz="2800" b="1" dirty="0"/>
              <a:t> "Electronic computers" </a:t>
            </a:r>
            <a:r>
              <a:rPr lang="en-US" sz="2400" b="1" dirty="0" smtClean="0"/>
              <a:t/>
            </a:r>
            <a:br>
              <a:rPr lang="en-US" sz="2400" b="1" dirty="0" smtClean="0"/>
            </a:br>
            <a:r>
              <a:rPr lang="en-US" sz="1800" b="1" dirty="0" smtClean="0"/>
              <a:t>Moscow</a:t>
            </a:r>
            <a:r>
              <a:rPr lang="en-US" sz="1800" b="1" dirty="0"/>
              <a:t>, Publishing house </a:t>
            </a:r>
            <a:r>
              <a:rPr lang="en-US" sz="1800" b="1" dirty="0" smtClean="0"/>
              <a:t>"</a:t>
            </a:r>
            <a:r>
              <a:rPr lang="en-US" sz="2000" b="1" dirty="0" err="1" smtClean="0"/>
              <a:t>Znanie</a:t>
            </a:r>
            <a:r>
              <a:rPr lang="en-US" sz="1800" b="1" dirty="0" smtClean="0"/>
              <a:t>", </a:t>
            </a:r>
            <a:r>
              <a:rPr lang="en-US" sz="1800" b="1" dirty="0"/>
              <a:t>1958</a:t>
            </a:r>
            <a:endParaRPr lang="ru-RU" sz="1800" dirty="0"/>
          </a:p>
        </p:txBody>
      </p:sp>
      <p:sp>
        <p:nvSpPr>
          <p:cNvPr id="4" name="Текст 3"/>
          <p:cNvSpPr>
            <a:spLocks noGrp="1"/>
          </p:cNvSpPr>
          <p:nvPr>
            <p:ph type="body" sz="half" idx="2"/>
          </p:nvPr>
        </p:nvSpPr>
        <p:spPr>
          <a:xfrm>
            <a:off x="789708" y="1316183"/>
            <a:ext cx="3860669" cy="5013180"/>
          </a:xfrm>
        </p:spPr>
        <p:txBody>
          <a:bodyPr>
            <a:normAutofit/>
          </a:bodyPr>
          <a:lstStyle/>
          <a:p>
            <a:r>
              <a:rPr lang="en-US" dirty="0"/>
              <a:t>At 1958 in the publishing house </a:t>
            </a:r>
            <a:r>
              <a:rPr lang="en-US" dirty="0" smtClean="0"/>
              <a:t>“</a:t>
            </a:r>
            <a:r>
              <a:rPr lang="en-US" dirty="0" err="1" smtClean="0"/>
              <a:t>Znanie</a:t>
            </a:r>
            <a:r>
              <a:rPr lang="en-US" dirty="0" smtClean="0"/>
              <a:t>" </a:t>
            </a:r>
            <a:r>
              <a:rPr lang="en-US" dirty="0"/>
              <a:t>was published the brochure of A.I. </a:t>
            </a:r>
            <a:r>
              <a:rPr lang="en-US" dirty="0" err="1"/>
              <a:t>Kitov</a:t>
            </a:r>
            <a:r>
              <a:rPr lang="en-US" dirty="0"/>
              <a:t> "Electronic computers", which describes the possible applications of computers for mathematical calculations, automation of production management and the solution of economic problems.</a:t>
            </a:r>
            <a:endParaRPr lang="ru-RU" dirty="0"/>
          </a:p>
          <a:p>
            <a:r>
              <a:rPr lang="en-US" dirty="0"/>
              <a:t>For the first time on the basis of the Unified State Network of Computing Centers (EGSVC network), the perspective of a comprehensive automation of information processing and administrative management processes across the country was outlined.</a:t>
            </a:r>
            <a:endParaRPr lang="ru-RU" dirty="0"/>
          </a:p>
          <a:p>
            <a:r>
              <a:rPr lang="en-US" dirty="0"/>
              <a:t>A.I. </a:t>
            </a:r>
            <a:r>
              <a:rPr lang="en-US" dirty="0" err="1"/>
              <a:t>Kitov</a:t>
            </a:r>
            <a:r>
              <a:rPr lang="en-US" dirty="0"/>
              <a:t> appended this brochure to his first letter to the head of the USSR N.S. Khrushchev on January 7, 1959.</a:t>
            </a:r>
            <a:endParaRPr lang="ru-RU" dirty="0"/>
          </a:p>
          <a:p>
            <a:endParaRPr lang="ru-RU" dirty="0">
              <a:ea typeface="Arial" charset="0"/>
              <a:cs typeface="Arial" charset="0"/>
            </a:endParaRPr>
          </a:p>
        </p:txBody>
      </p:sp>
      <p:pic>
        <p:nvPicPr>
          <p:cNvPr id="6" name="Рисунок 27"/>
          <p:cNvPicPr/>
          <p:nvPr/>
        </p:nvPicPr>
        <p:blipFill>
          <a:blip r:embed="rId3">
            <a:extLst>
              <a:ext uri="{28A0092B-C50C-407E-A947-70E740481C1C}">
                <a14:useLocalDpi xmlns:a14="http://schemas.microsoft.com/office/drawing/2010/main" val="0"/>
              </a:ext>
            </a:extLst>
          </a:blip>
          <a:srcRect/>
          <a:stretch>
            <a:fillRect/>
          </a:stretch>
        </p:blipFill>
        <p:spPr bwMode="auto">
          <a:xfrm>
            <a:off x="5015344" y="1316182"/>
            <a:ext cx="3685743" cy="5141768"/>
          </a:xfrm>
          <a:prstGeom prst="rect">
            <a:avLst/>
          </a:prstGeom>
          <a:noFill/>
        </p:spPr>
      </p:pic>
      <p:sp>
        <p:nvSpPr>
          <p:cNvPr id="3" name="Номер слайда 2"/>
          <p:cNvSpPr>
            <a:spLocks noGrp="1"/>
          </p:cNvSpPr>
          <p:nvPr>
            <p:ph type="sldNum" sz="quarter" idx="12"/>
          </p:nvPr>
        </p:nvSpPr>
        <p:spPr/>
        <p:txBody>
          <a:bodyPr/>
          <a:lstStyle/>
          <a:p>
            <a:fld id="{95108248-E10A-0243-A819-E5D025BA81F4}" type="slidenum">
              <a:rPr lang="ru-RU" smtClean="0"/>
              <a:t>9</a:t>
            </a:fld>
            <a:endParaRPr lang="ru-RU"/>
          </a:p>
        </p:txBody>
      </p:sp>
    </p:spTree>
    <p:extLst>
      <p:ext uri="{BB962C8B-B14F-4D97-AF65-F5344CB8AC3E}">
        <p14:creationId xmlns:p14="http://schemas.microsoft.com/office/powerpoint/2010/main" val="1373232042"/>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7187</TotalTime>
  <Words>4788</Words>
  <Application>Microsoft Office PowerPoint</Application>
  <PresentationFormat>Экран (4:3)</PresentationFormat>
  <Paragraphs>161</Paragraphs>
  <Slides>31</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31</vt:i4>
      </vt:variant>
    </vt:vector>
  </HeadingPairs>
  <TitlesOfParts>
    <vt:vector size="35" baseType="lpstr">
      <vt:lpstr>Arial</vt:lpstr>
      <vt:lpstr>Calibri</vt:lpstr>
      <vt:lpstr>Calibri Light</vt:lpstr>
      <vt:lpstr>Тема Office</vt:lpstr>
      <vt:lpstr>Презентация PowerPoint</vt:lpstr>
      <vt:lpstr>Презентация PowerPoint</vt:lpstr>
      <vt:lpstr>Презентация PowerPoint</vt:lpstr>
      <vt:lpstr>Article "The main features of cybernetics". Journal "Questions of Philosophy", No. 4, 1955.</vt:lpstr>
      <vt:lpstr>Презентация PowerPoint</vt:lpstr>
      <vt:lpstr>Презентация PowerPoint</vt:lpstr>
      <vt:lpstr>A.I. Kitov "Electronic digital computers“.  Moscow. Publishing house "Soviet radio", 1956, 276 p.</vt:lpstr>
      <vt:lpstr>A.I. Kitov, N.A. Krinitsky, P.N. Komolov "Elements of programming" (for electronic computers). Edited by A.I. Kitov.  Publishing house of the Artillery Engineering Academy, Moscow:, 1956, 286 p.</vt:lpstr>
      <vt:lpstr>A.I.Kitov "Electronic computers"  Moscow, Publishing house "Znanie", 1958</vt:lpstr>
      <vt:lpstr>A.Kitov and N.Krinitsky "Electronic computers"  Moscow, Publishing house “Nauka” of the USSR Academy of Sciences, 1958,  (second edition 1965), 132 p.</vt:lpstr>
      <vt:lpstr>A.Kitov, N.Krinitsky "Electronic digital machines and programming“. Moscow, Publishing house "Nauka" (FIZMATGIZ), 1959, 572 p.</vt:lpstr>
      <vt:lpstr>A.Kitov, N.Krinitsky "Electronic digital machines and programming. Moscow, Publishing house "Nauka" (FIZMATGIZ). Second edition. 1961, 572 p.</vt:lpstr>
      <vt:lpstr>A book-collection of scientific articles edited by A.I. Kitov "Digital computers and programming" (Issue No. 1).  Moscow.  Publishing House "Sovetskoye Radio", 1966, 182 p.</vt:lpstr>
      <vt:lpstr>A.I. Kitov The monograph "Programming of Information-Logical Problems“.  Moscow. Publishing House "Sovetskoye Radio", 1967, 328 p.</vt:lpstr>
      <vt:lpstr>A.I. Kitov "Programming of economic and management problems“.  Moscow.  Publishing House "Sovetskoye Radio", 1971. 371 p.</vt:lpstr>
      <vt:lpstr>"Automation system for programming ALGEM"  Edited by professor A.I.Kitov.  Moscow.  Publishing House "Statistics", 1970</vt:lpstr>
      <vt:lpstr>E.I. Vorobiev, A.I. Kitov "Automation of information processing and management in healthcare".  Moscow. Publishing house "Soviet radio", 1976, 272 p.</vt:lpstr>
      <vt:lpstr>E.I. Vorobiev, A.I. Kitov "Introduction to Medical Cybernetics". Moscow. Publising house "Meditsina", 1977, 287 p.</vt:lpstr>
      <vt:lpstr>E.I. Vorobiev, A.I. Kitov "Medical cybernetics"  Moscow. Publishing house "Medicine", 1983  </vt:lpstr>
      <vt:lpstr>A.I. Kitov and N.A. Krinitskii “Electronic computers”  Oxford, London, New York, Paris.  Publishing house «Pergamon Press», 1962.</vt:lpstr>
      <vt:lpstr>    A.I.Kitov "Electronicke cislicove pocitace". Prague, 1960. The publication in Czechoslovakia of the Kitov’s book “Electronic Digital Computers” (1956). </vt:lpstr>
      <vt:lpstr>    A.I. Kitov, N.A. Krinitki "Masini electronice cifrice si programare“. Romania, Bucharest, 1963 The publication in Romania of the textbook-encyclopedia of A.I. Kitov and N.A. Krinitsky "Electronic Digital Machines and Programming" (1961)</vt:lpstr>
      <vt:lpstr>A. Kitow "Programmierung und Bearbeitung grosser Informationsmengen"  GDR, Leipzig, 1973</vt:lpstr>
      <vt:lpstr>Презентация PowerPoint</vt:lpstr>
      <vt:lpstr>Презентация PowerPoint</vt:lpstr>
      <vt:lpstr>Author's certificate of A.I. Kitov with a priority from 10.04.1949 on his invention of "Jet cannon".</vt:lpstr>
      <vt:lpstr>The principle of parallel processing of computer (machine) commands (instructions) by the Central processor is used by modern computers and is known as the principle of pipelining processing of computer instructions.  This method was used by A.I. Kitov in creating under his leadership computer "M-100" (one hundred thousand operations per second).  It made "M-100" the fastest in the world vacuum tube computer. Its record speed was also promoted by under Kitov scientific leadership's development of two-level RAM (cache memory and RAM) and a number of other innovations.  </vt:lpstr>
      <vt:lpstr>Yannick Harrel "La Cyber Strategie Russe" (Yannick Harrell "Russian cybernetic strategy")  Publisher "NUVIS" (Paris, France), 2015, 246 p.</vt:lpstr>
      <vt:lpstr>Benjamin Peters «How not to network a Nation: the Uneasy History of the Soviet Internet».  Publishing house «The MIT Press» (Cambridge, Massachusetts &amp; London, England), 2016, 298 p.</vt:lpstr>
      <vt:lpstr>Russian Plekhanov University of Economics Educational and Scientific Center "Cybernetics" Department of Informatics</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Труды Китова Анатолия Ивановича</dc:title>
  <dc:creator>Музычкин Павел Арсенович</dc:creator>
  <cp:lastModifiedBy>KVA</cp:lastModifiedBy>
  <cp:revision>265</cp:revision>
  <dcterms:created xsi:type="dcterms:W3CDTF">2017-02-19T04:10:51Z</dcterms:created>
  <dcterms:modified xsi:type="dcterms:W3CDTF">2017-08-10T14:03:06Z</dcterms:modified>
</cp:coreProperties>
</file>